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319" r:id="rId3"/>
    <p:sldId id="320" r:id="rId4"/>
    <p:sldId id="321" r:id="rId5"/>
    <p:sldId id="322" r:id="rId6"/>
    <p:sldId id="323" r:id="rId7"/>
    <p:sldId id="325" r:id="rId8"/>
    <p:sldId id="327" r:id="rId9"/>
    <p:sldId id="329" r:id="rId10"/>
    <p:sldId id="339" r:id="rId11"/>
    <p:sldId id="347" r:id="rId12"/>
    <p:sldId id="330" r:id="rId13"/>
    <p:sldId id="332" r:id="rId14"/>
    <p:sldId id="334" r:id="rId15"/>
    <p:sldId id="336" r:id="rId16"/>
    <p:sldId id="337" r:id="rId17"/>
    <p:sldId id="338" r:id="rId18"/>
    <p:sldId id="340" r:id="rId19"/>
    <p:sldId id="362" r:id="rId20"/>
    <p:sldId id="361" r:id="rId21"/>
    <p:sldId id="341" r:id="rId22"/>
    <p:sldId id="342" r:id="rId23"/>
    <p:sldId id="343" r:id="rId24"/>
    <p:sldId id="335" r:id="rId25"/>
    <p:sldId id="348" r:id="rId26"/>
    <p:sldId id="349" r:id="rId27"/>
    <p:sldId id="350" r:id="rId28"/>
    <p:sldId id="351" r:id="rId29"/>
    <p:sldId id="352" r:id="rId30"/>
    <p:sldId id="353" r:id="rId31"/>
    <p:sldId id="354" r:id="rId32"/>
    <p:sldId id="355" r:id="rId33"/>
    <p:sldId id="356" r:id="rId34"/>
    <p:sldId id="368" r:id="rId35"/>
    <p:sldId id="357" r:id="rId36"/>
    <p:sldId id="358" r:id="rId37"/>
    <p:sldId id="360" r:id="rId38"/>
    <p:sldId id="363" r:id="rId39"/>
    <p:sldId id="333" r:id="rId40"/>
    <p:sldId id="344" r:id="rId41"/>
    <p:sldId id="346" r:id="rId42"/>
    <p:sldId id="345" r:id="rId43"/>
    <p:sldId id="364" r:id="rId44"/>
    <p:sldId id="365" r:id="rId45"/>
    <p:sldId id="366" r:id="rId46"/>
    <p:sldId id="367" r:id="rId47"/>
    <p:sldId id="331" r:id="rId48"/>
    <p:sldId id="359" r:id="rId49"/>
    <p:sldId id="318" r:id="rId5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933C"/>
    <a:srgbClr val="424A35"/>
    <a:srgbClr val="91A5CC"/>
    <a:srgbClr val="B19A32"/>
    <a:srgbClr val="5C9138"/>
    <a:srgbClr val="8FA7D1"/>
    <a:srgbClr val="609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Açık Stil 1 - Vurgu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Açık Stil 3 - Vurgu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Açık Stil 3 - Vurgu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Açık Stil 1 - Vurgu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Açık Stil 2 - Vurgu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Açık Stil 2 - Vurgu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4" autoAdjust="0"/>
    <p:restoredTop sz="77828" autoAdjust="0"/>
  </p:normalViewPr>
  <p:slideViewPr>
    <p:cSldViewPr snapToGrid="0">
      <p:cViewPr varScale="1">
        <p:scale>
          <a:sx n="50" d="100"/>
          <a:sy n="50" d="100"/>
        </p:scale>
        <p:origin x="1208" y="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3777A-A1D2-4AD4-8194-7CAF9649946F}" type="datetimeFigureOut">
              <a:rPr lang="tr-TR" smtClean="0"/>
              <a:t>5.10.2022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B21DD-B0A3-44DD-9D1E-2A2DC61F1B5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8504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İsme Farklı Dereceli Model eklenecek mi?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B21DD-B0A3-44DD-9D1E-2A2DC61F1B5C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409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2F1D61-EB91-4CE7-9166-CB28086CD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65FAD23-2625-4F37-8939-9E488DEDA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9EF445E-C559-4B7D-856B-BC13EB1B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93F9A-8BE5-4C79-88D9-5AA0CF2F2B82}" type="datetime1">
              <a:rPr lang="tr-TR" smtClean="0"/>
              <a:t>5.10.2022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B9E86FD-02F2-4531-8B91-BFF88DB3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8C6800E-1041-4D86-ABA1-831A4D847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6774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86E598-5FE9-4BC4-80E1-4530F43D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9A45963-B3E0-45E5-8C6C-6723228B6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21A395D-392D-4607-A0DA-B8B7A28E7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4BF1-29E3-4ECD-9151-8420F5932688}" type="datetime1">
              <a:rPr lang="tr-TR" smtClean="0"/>
              <a:t>5.10.2022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A50E6B-84A3-4442-BF8C-F6D3727CF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ABE9F2E-9918-484F-8C88-ADD1F554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6883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B27006F3-055F-46BB-AA85-2D48A98E17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25F797D-5D13-4118-9DE8-95697F5CD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2982C55-CC09-44E5-8839-F3A4251F9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1B13C-8A2A-448A-BF27-441EEFE7CB00}" type="datetime1">
              <a:rPr lang="tr-TR" smtClean="0"/>
              <a:t>5.10.2022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E7D34C4-1AAF-427E-90CB-9F51F2B4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337BD76-83AD-419E-8758-05F5A303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353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5BB775E-20E1-4C79-9D43-687C70D75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9FB832F-D45A-42A8-AF11-3D403F1FC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B17CA5F-F047-4668-966B-FC0B3AC1B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BC146-9D57-4050-9377-0902C6C36F7B}" type="datetime1">
              <a:rPr lang="tr-TR" smtClean="0"/>
              <a:t>5.10.2022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B3D0FFF-43B3-4AE4-BC06-1853CDEA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7869605-A629-4EA9-9087-38DB1EA0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097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42E367-6128-4BD8-820A-6FD00B635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00518F9-8E37-415A-A2D6-7D20A3347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45AFAE2-B74B-47E0-981B-6937AC69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AF71-0588-4610-8262-BBDE65B17FB2}" type="datetime1">
              <a:rPr lang="tr-TR" smtClean="0"/>
              <a:t>5.10.2022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5FBBF19-B082-40AC-81F9-2AD510C7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54EA5F9-9E8B-477A-91E6-4AA829A7B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0201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23DAB1F-4977-42AF-A60A-3E3DC13D4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7E95FF-208A-40F0-9536-B3915EAE45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675C1B9-877B-4BC1-B77E-F0DDF7F14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5DB505F-9344-47E0-B743-F9757A3EB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72402-8924-4D95-8B1A-AE84BC66A9B7}" type="datetime1">
              <a:rPr lang="tr-TR" smtClean="0"/>
              <a:t>5.10.2022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C93EB23-4A5D-4020-AD37-1321924E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5A2789C-F465-45C5-A6BD-19FE3498B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082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00CB7B4-DC81-47D4-9383-C1CCEDADA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21A2C09-5590-43BD-B265-A85B54B8D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EB88172-EE04-45D1-9BC6-0EE65FB54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3F48C65C-4D7C-46EB-B7C3-A0E23C903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37F4B20-4D63-4A85-83C9-75F66E4AE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BD9FF427-DB67-47A9-BB27-08560C94D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76D-E39F-4AB2-B136-E201E4093CB8}" type="datetime1">
              <a:rPr lang="tr-TR" smtClean="0"/>
              <a:t>5.10.2022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C2F1BA1-40FC-4F00-8A76-F074F08C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1BFCEB1F-3756-4335-A1F6-F9B8C4AB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3981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3F01641-60A6-4F14-A794-671170096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52A4C9F-7F2B-4E94-BC71-28CD1EA34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26AA-D6C4-4B08-A5A3-B3B6D18B07C8}" type="datetime1">
              <a:rPr lang="tr-TR" smtClean="0"/>
              <a:t>5.10.2022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D41455C-31F2-4B4B-8DA7-8B673CEBC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7208A21-A144-43CF-B641-7EEEE4AC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993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EA1ABD71-BD6F-46BB-9AF2-96A159411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97507-9C87-4C03-9306-6083912AD615}" type="datetime1">
              <a:rPr lang="tr-TR" smtClean="0"/>
              <a:t>5.10.2022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35B6651-C166-4FE5-B52E-760F97EC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01B8528-7B23-4C78-AA7D-721BC9BC1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2769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1140F10-A6A9-4E78-846C-84A2EA43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4D46E91-90B7-42CC-90EB-88014108B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0A30309-8578-4991-AB3E-BE671DD53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34ED35F-CCD6-46A1-B016-FCB7E581C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60A6B-86A0-4878-8170-21A1E82D6A48}" type="datetime1">
              <a:rPr lang="tr-TR" smtClean="0"/>
              <a:t>5.10.2022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7178BF7-4FBA-46CB-A2F2-0B70CFDE2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96121AB-5193-4CCB-A91B-CB6B6A782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29714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2497A6-A7B3-4975-B828-511D32C1E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2959C2C2-ADCB-482E-8C9A-18DAA6A6C2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D7F2C2E-6FEE-42E7-903E-80FAAE286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C4A1128-42C7-4D36-B281-2C3EFC27A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63710-F61C-49DE-8CBF-8B4CBBE6E93E}" type="datetime1">
              <a:rPr lang="tr-TR" smtClean="0"/>
              <a:t>5.10.2022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785280D-610C-47ED-AAF5-C34C8954D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C20547C-B715-4596-9DFF-DD3741CB4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086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717A79DE-DDED-40A4-AB02-ADD0DACEA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39C3122-E1CA-4E0A-B7DA-C4E001E52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390D620-9445-475C-B904-F3465A13BC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F7BA7-6003-4A28-839D-0B52C47625A5}" type="datetime1">
              <a:rPr lang="tr-TR" smtClean="0"/>
              <a:t>5.10.2022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2C6CD1B-71B3-43BA-BAE7-B93DA02FD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8008310-3F48-4A1D-A178-F559B5B9F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698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penai.com/dall-e-2/" TargetMode="Externa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sa.link/Qghm" TargetMode="External"/><Relationship Id="rId2" Type="http://schemas.openxmlformats.org/officeDocument/2006/relationships/hyperlink" Target="https://asiwassaying.me/2020/04/03/you-are-here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geeksforgeeks.org/top-10-algorithms-every-machine-learning-engineer-should-know/" TargetMode="External"/><Relationship Id="rId4" Type="http://schemas.openxmlformats.org/officeDocument/2006/relationships/hyperlink" Target="https://www.youtube.com/watch?v=AG83rYwd-Jw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ebastianRaschka/nextgen-talk-022015/8-Learning_Labeled_data_Direct_feedback" TargetMode="External"/><Relationship Id="rId2" Type="http://schemas.openxmlformats.org/officeDocument/2006/relationships/hyperlink" Target="https://ml.berkeley.edu/blog/posts/crash-course/part-1/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58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yann.lecun.com/exdb/mnist/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github.com/zalandoresearch/fashion-mnist" TargetMode="External"/><Relationship Id="rId12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s.toronto.edu/~kriz/cifar.html" TargetMode="External"/><Relationship Id="rId11" Type="http://schemas.openxmlformats.org/officeDocument/2006/relationships/hyperlink" Target="https://www.tensorflow.org/datasets/catalog/mnist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s://github.com/phelber/eurosat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eegee.vision.ucmerced.edu/datasets/landuse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1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3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0DB77D73-A8BE-4801-82E2-1CE33E783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7229" y="1572638"/>
            <a:ext cx="4104065" cy="1306616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tr-TR" sz="2600" b="1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  <a:t>MEM437 – Yapay Sinir Ağları</a:t>
            </a:r>
            <a:br>
              <a:rPr lang="tr-TR" sz="2600" b="1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</a:br>
            <a:br>
              <a:rPr lang="tr-TR" sz="2600" b="1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</a:br>
            <a:r>
              <a:rPr lang="tr-TR" sz="2600" b="1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  <a:t>Dr. Ali Tahir Karaşahin</a:t>
            </a:r>
          </a:p>
        </p:txBody>
      </p:sp>
      <p:sp>
        <p:nvSpPr>
          <p:cNvPr id="40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6"/>
                </a:gs>
                <a:gs pos="23000">
                  <a:schemeClr val="accent6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A44C88-619A-4B9B-9793-BBBE7630F6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223702"/>
            <a:ext cx="2402924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5D3C6B8-F5DA-4697-988B-6444E621FF51}" type="datetime1">
              <a:rPr lang="tr-TR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5.10.2022</a:t>
            </a:fld>
            <a:endParaRPr lang="tr-TR" sz="110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F4B7C-F9C5-4070-A3A8-111182371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9A11690-4018-4631-8FAF-5D3B9C61C26D}" type="slidenum">
              <a:rPr lang="tr-TR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</a:t>
            </a:fld>
            <a:endParaRPr lang="tr-TR" sz="1100">
              <a:solidFill>
                <a:srgbClr val="898989"/>
              </a:solidFill>
            </a:endParaRPr>
          </a:p>
        </p:txBody>
      </p:sp>
      <p:sp>
        <p:nvSpPr>
          <p:cNvPr id="13" name="Başlık 1">
            <a:extLst>
              <a:ext uri="{FF2B5EF4-FFF2-40B4-BE49-F238E27FC236}">
                <a16:creationId xmlns:a16="http://schemas.microsoft.com/office/drawing/2014/main" id="{FD959E5D-DF6C-48CA-BA16-8FD674FCB578}"/>
              </a:ext>
            </a:extLst>
          </p:cNvPr>
          <p:cNvSpPr txBox="1">
            <a:spLocks/>
          </p:cNvSpPr>
          <p:nvPr/>
        </p:nvSpPr>
        <p:spPr>
          <a:xfrm>
            <a:off x="7002829" y="3432048"/>
            <a:ext cx="4986527" cy="869986"/>
          </a:xfrm>
          <a:prstGeom prst="rect">
            <a:avLst/>
          </a:prstGeom>
          <a:noFill/>
          <a:effectLst>
            <a:glow rad="1816100">
              <a:schemeClr val="accent1">
                <a:alpha val="40000"/>
              </a:schemeClr>
            </a:glo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tr-TR" sz="3100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Yapay Zeka ve Makine Öğrenmesine Genel Bakış</a:t>
            </a:r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519F1E5A-ED07-579A-DB43-A02370528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4944" y="1989822"/>
            <a:ext cx="6364224" cy="357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4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Yapay Zeka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10</a:t>
            </a:fld>
            <a:endParaRPr lang="tr-TR"/>
          </a:p>
        </p:txBody>
      </p:sp>
      <p:pic>
        <p:nvPicPr>
          <p:cNvPr id="4" name="Picture 3" descr="A picture containing surface chart&#10;&#10;Description automatically generated">
            <a:extLst>
              <a:ext uri="{FF2B5EF4-FFF2-40B4-BE49-F238E27FC236}">
                <a16:creationId xmlns:a16="http://schemas.microsoft.com/office/drawing/2014/main" id="{1ABC255C-CA49-AAA5-F88D-BD5147316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407" y="0"/>
            <a:ext cx="8556593" cy="4785450"/>
          </a:xfrm>
          <a:prstGeom prst="rect">
            <a:avLst/>
          </a:prstGeom>
        </p:spPr>
      </p:pic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864" y="4906367"/>
            <a:ext cx="9546336" cy="1815108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Beyindeki </a:t>
            </a:r>
            <a:r>
              <a:rPr lang="tr-TR" dirty="0">
                <a:solidFill>
                  <a:srgbClr val="FF0000"/>
                </a:solidFill>
              </a:rPr>
              <a:t>sinapsislerin %0.0001 </a:t>
            </a:r>
            <a:r>
              <a:rPr lang="tr-TR" dirty="0"/>
              <a:t>ve </a:t>
            </a:r>
            <a:r>
              <a:rPr lang="tr-TR" dirty="0">
                <a:solidFill>
                  <a:srgbClr val="FF0000"/>
                </a:solidFill>
              </a:rPr>
              <a:t>nöronların %3’ünün </a:t>
            </a:r>
            <a:r>
              <a:rPr lang="tr-TR" dirty="0"/>
              <a:t>görselleştirilmesi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Ortalama olarak insan beyninde yaklaşık </a:t>
            </a:r>
            <a:r>
              <a:rPr lang="tr-TR" dirty="0">
                <a:solidFill>
                  <a:srgbClr val="00B050"/>
                </a:solidFill>
              </a:rPr>
              <a:t>100 milyar nöron </a:t>
            </a:r>
            <a:r>
              <a:rPr lang="tr-TR" dirty="0"/>
              <a:t>içermektedir. Her bir </a:t>
            </a:r>
            <a:r>
              <a:rPr lang="tr-TR" dirty="0">
                <a:solidFill>
                  <a:schemeClr val="accent2"/>
                </a:solidFill>
              </a:rPr>
              <a:t>nöron 10 bine </a:t>
            </a:r>
            <a:r>
              <a:rPr lang="tr-TR" dirty="0"/>
              <a:t>kadar başka nörona bağlanabilir ve </a:t>
            </a:r>
            <a:r>
              <a:rPr lang="tr-TR" dirty="0">
                <a:solidFill>
                  <a:srgbClr val="00B050"/>
                </a:solidFill>
              </a:rPr>
              <a:t>1000 trilyon sinapsis </a:t>
            </a:r>
            <a:r>
              <a:rPr lang="tr-TR" dirty="0"/>
              <a:t>ile birbirlerine sinyalleri iletebilmektedir.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[1,7]</a:t>
            </a:r>
          </a:p>
        </p:txBody>
      </p:sp>
    </p:spTree>
    <p:extLst>
      <p:ext uri="{BB962C8B-B14F-4D97-AF65-F5344CB8AC3E}">
        <p14:creationId xmlns:p14="http://schemas.microsoft.com/office/powerpoint/2010/main" val="114266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Yapay Zeka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11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[8]</a:t>
            </a:r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06BB51E-E4CD-B6C7-9C57-3D6F177B1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600" y="562371"/>
            <a:ext cx="9716448" cy="594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3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Yapay Zeka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12</a:t>
            </a:fld>
            <a:endParaRPr lang="tr-TR"/>
          </a:p>
        </p:txBody>
      </p:sp>
      <p:pic>
        <p:nvPicPr>
          <p:cNvPr id="4" name="Picture 3" descr="A picture containing surface chart&#10;&#10;Description automatically generated">
            <a:extLst>
              <a:ext uri="{FF2B5EF4-FFF2-40B4-BE49-F238E27FC236}">
                <a16:creationId xmlns:a16="http://schemas.microsoft.com/office/drawing/2014/main" id="{1ABC255C-CA49-AAA5-F88D-BD5147316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407" y="0"/>
            <a:ext cx="8556593" cy="4785450"/>
          </a:xfrm>
          <a:prstGeom prst="rect">
            <a:avLst/>
          </a:prstGeom>
        </p:spPr>
      </p:pic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864" y="5042892"/>
            <a:ext cx="9546336" cy="1815108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Beyin yaklaşık </a:t>
            </a:r>
            <a:r>
              <a:rPr lang="tr-TR" dirty="0">
                <a:solidFill>
                  <a:srgbClr val="00B050"/>
                </a:solidFill>
              </a:rPr>
              <a:t>20 W</a:t>
            </a:r>
            <a:r>
              <a:rPr lang="tr-TR" dirty="0"/>
              <a:t> enerji tüketmektedir.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6388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Yapay Zeka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13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4240"/>
            <a:ext cx="4584192" cy="5352110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Genel bakış: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>
                <a:solidFill>
                  <a:srgbClr val="FF0000"/>
                </a:solidFill>
              </a:rPr>
              <a:t>Evren yaratıldı,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/>
              <a:t>13.8 milyar yıl önce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>
                <a:solidFill>
                  <a:srgbClr val="FF0000"/>
                </a:solidFill>
              </a:rPr>
              <a:t>Dünya yaratıldı,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/>
              <a:t>4.54 milyar yıl önce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>
                <a:solidFill>
                  <a:srgbClr val="FF0000"/>
                </a:solidFill>
              </a:rPr>
              <a:t>İnsanlık,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/>
              <a:t>300,000 yıl önce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>
                <a:solidFill>
                  <a:srgbClr val="FF0000"/>
                </a:solidFill>
              </a:rPr>
              <a:t>Şehirleşme,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/>
              <a:t>12,000 yıl önce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>
                <a:solidFill>
                  <a:srgbClr val="FF0000"/>
                </a:solidFill>
              </a:rPr>
              <a:t>Yazılı kayıtlar,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/>
              <a:t>5,000 yıl önce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[4]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08417-CBC0-953F-E9AD-1568DD8B21D8}"/>
              </a:ext>
            </a:extLst>
          </p:cNvPr>
          <p:cNvSpPr txBox="1"/>
          <p:nvPr/>
        </p:nvSpPr>
        <p:spPr>
          <a:xfrm>
            <a:off x="7336854" y="537514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Şekil 1. Evrendeki yerimiz</a:t>
            </a:r>
            <a:endParaRPr lang="en-US" dirty="0"/>
          </a:p>
        </p:txBody>
      </p:sp>
      <p:pic>
        <p:nvPicPr>
          <p:cNvPr id="14" name="Picture 13" descr="A picture containing text, outdoor object, night sky&#10;&#10;Description automatically generated">
            <a:extLst>
              <a:ext uri="{FF2B5EF4-FFF2-40B4-BE49-F238E27FC236}">
                <a16:creationId xmlns:a16="http://schemas.microsoft.com/office/drawing/2014/main" id="{C1EBD921-4760-F5A1-16C7-255CBF011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467" y="247546"/>
            <a:ext cx="7321853" cy="488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5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Yapay Zeka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14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281" y="3876920"/>
            <a:ext cx="9403080" cy="2240139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Alan Turing, 1951: « </a:t>
            </a:r>
            <a:r>
              <a:rPr lang="en-US" dirty="0"/>
              <a:t>It seems probable that once the machine</a:t>
            </a:r>
            <a:br>
              <a:rPr lang="en-US" dirty="0"/>
            </a:br>
            <a:r>
              <a:rPr lang="en-US" dirty="0"/>
              <a:t>thinking method had started, it would not take long to outstrip</a:t>
            </a:r>
            <a:br>
              <a:rPr lang="en-US" dirty="0"/>
            </a:br>
            <a:r>
              <a:rPr lang="en-US" dirty="0"/>
              <a:t>our feeble powers. They would be able to converse with each</a:t>
            </a:r>
            <a:br>
              <a:rPr lang="en-US" dirty="0"/>
            </a:br>
            <a:r>
              <a:rPr lang="en-US" dirty="0"/>
              <a:t>other to sharpen their wits. At some stage therefore, we should</a:t>
            </a:r>
            <a:br>
              <a:rPr lang="en-US" dirty="0"/>
            </a:br>
            <a:r>
              <a:rPr lang="en-US" dirty="0"/>
              <a:t>have to expect the machines to take control.</a:t>
            </a:r>
            <a:r>
              <a:rPr lang="tr-TR" dirty="0"/>
              <a:t>»</a:t>
            </a:r>
            <a:br>
              <a:rPr lang="en-US" dirty="0"/>
            </a:br>
            <a:endParaRPr lang="tr-TR" dirty="0"/>
          </a:p>
        </p:txBody>
      </p:sp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892644D2-63CA-A631-3CF4-2DF111FBB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297" y="306832"/>
            <a:ext cx="3755136" cy="2751855"/>
          </a:xfrm>
          <a:prstGeom prst="rect">
            <a:avLst/>
          </a:prstGeom>
        </p:spPr>
      </p:pic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7F8536C9-0C53-6CB5-3C4B-F4855807730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[5]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C4C6CD-3670-526F-9C83-0A775A1502E0}"/>
              </a:ext>
            </a:extLst>
          </p:cNvPr>
          <p:cNvSpPr txBox="1"/>
          <p:nvPr/>
        </p:nvSpPr>
        <p:spPr>
          <a:xfrm>
            <a:off x="7466952" y="3203277"/>
            <a:ext cx="193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Şekil 2. Turing testi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62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Yapay Zeka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15</a:t>
            </a:fld>
            <a:endParaRPr lang="tr-TR"/>
          </a:p>
        </p:txBody>
      </p:sp>
      <p:sp>
        <p:nvSpPr>
          <p:cNvPr id="11" name="Alt Başlık 2">
            <a:extLst>
              <a:ext uri="{FF2B5EF4-FFF2-40B4-BE49-F238E27FC236}">
                <a16:creationId xmlns:a16="http://schemas.microsoft.com/office/drawing/2014/main" id="{CA3586BE-2B17-36AE-24EA-7FAFA698D6AE}"/>
              </a:ext>
            </a:extLst>
          </p:cNvPr>
          <p:cNvSpPr txBox="1">
            <a:spLocks/>
          </p:cNvSpPr>
          <p:nvPr/>
        </p:nvSpPr>
        <p:spPr>
          <a:xfrm>
            <a:off x="180233" y="3208745"/>
            <a:ext cx="9403080" cy="3147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Ord. Prof. Dr. Cahit </a:t>
            </a:r>
            <a:r>
              <a:rPr lang="tr-TR" dirty="0" err="1"/>
              <a:t>Arf</a:t>
            </a:r>
            <a:r>
              <a:rPr lang="tr-TR" dirty="0"/>
              <a:t>, 1958: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«Makine düşünebilir mi ve nasıl düşünebilir?»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«</a:t>
            </a:r>
            <a:r>
              <a:rPr lang="en-US" i="1" dirty="0" err="1"/>
              <a:t>Görülüyor</a:t>
            </a:r>
            <a:r>
              <a:rPr lang="en-US" i="1" dirty="0"/>
              <a:t> ki </a:t>
            </a:r>
            <a:r>
              <a:rPr lang="en-US" i="1" dirty="0" err="1"/>
              <a:t>zamanımızın</a:t>
            </a:r>
            <a:r>
              <a:rPr lang="en-US" i="1" dirty="0"/>
              <a:t> </a:t>
            </a:r>
            <a:r>
              <a:rPr lang="en-US" i="1" dirty="0" err="1"/>
              <a:t>harikalarından</a:t>
            </a:r>
            <a:r>
              <a:rPr lang="en-US" i="1" dirty="0"/>
              <a:t> </a:t>
            </a:r>
            <a:r>
              <a:rPr lang="en-US" i="1" dirty="0" err="1"/>
              <a:t>biri</a:t>
            </a:r>
            <a:r>
              <a:rPr lang="en-US" i="1" dirty="0"/>
              <a:t> </a:t>
            </a:r>
            <a:r>
              <a:rPr lang="en-US" i="1" dirty="0" err="1"/>
              <a:t>olan</a:t>
            </a:r>
            <a:r>
              <a:rPr lang="en-US" i="1" dirty="0"/>
              <a:t> </a:t>
            </a:r>
            <a:r>
              <a:rPr lang="en-US" i="1" dirty="0" err="1"/>
              <a:t>bu</a:t>
            </a:r>
            <a:r>
              <a:rPr lang="en-US" i="1" dirty="0"/>
              <a:t> </a:t>
            </a:r>
            <a:r>
              <a:rPr lang="en-US" i="1" dirty="0" err="1"/>
              <a:t>makinelerin</a:t>
            </a:r>
            <a:r>
              <a:rPr lang="en-US" i="1" dirty="0"/>
              <a:t> </a:t>
            </a:r>
            <a:r>
              <a:rPr lang="en-US" i="1" dirty="0" err="1"/>
              <a:t>anlaşılması</a:t>
            </a:r>
            <a:r>
              <a:rPr lang="en-US" i="1" dirty="0"/>
              <a:t> </a:t>
            </a:r>
            <a:r>
              <a:rPr lang="en-US" i="1" dirty="0" err="1"/>
              <a:t>için</a:t>
            </a:r>
            <a:r>
              <a:rPr lang="en-US" i="1" dirty="0"/>
              <a:t> </a:t>
            </a:r>
            <a:r>
              <a:rPr lang="en-US" i="1" dirty="0" err="1"/>
              <a:t>şeytanî</a:t>
            </a:r>
            <a:r>
              <a:rPr lang="en-US" i="1" dirty="0"/>
              <a:t> </a:t>
            </a:r>
            <a:r>
              <a:rPr lang="en-US" i="1" dirty="0" err="1"/>
              <a:t>bir</a:t>
            </a:r>
            <a:r>
              <a:rPr lang="en-US" i="1" dirty="0"/>
              <a:t> </a:t>
            </a:r>
            <a:r>
              <a:rPr lang="en-US" i="1" dirty="0" err="1"/>
              <a:t>zekaya</a:t>
            </a:r>
            <a:r>
              <a:rPr lang="en-US" i="1" dirty="0"/>
              <a:t> </a:t>
            </a:r>
            <a:r>
              <a:rPr lang="en-US" i="1" dirty="0" err="1"/>
              <a:t>ihtiyaç</a:t>
            </a:r>
            <a:r>
              <a:rPr lang="en-US" i="1" dirty="0"/>
              <a:t> </a:t>
            </a:r>
            <a:r>
              <a:rPr lang="en-US" i="1" dirty="0" err="1"/>
              <a:t>yoktur</a:t>
            </a:r>
            <a:r>
              <a:rPr lang="en-US" i="1" dirty="0"/>
              <a:t>. </a:t>
            </a:r>
            <a:r>
              <a:rPr lang="en-US" i="1" dirty="0" err="1"/>
              <a:t>Sadece</a:t>
            </a:r>
            <a:r>
              <a:rPr lang="en-US" i="1" dirty="0"/>
              <a:t> </a:t>
            </a:r>
            <a:r>
              <a:rPr lang="en-US" i="1" dirty="0" err="1"/>
              <a:t>akl</a:t>
            </a:r>
            <a:r>
              <a:rPr lang="en-US" i="1" dirty="0"/>
              <a:t>-ı </a:t>
            </a:r>
            <a:r>
              <a:rPr lang="en-US" i="1" dirty="0" err="1"/>
              <a:t>selim</a:t>
            </a:r>
            <a:r>
              <a:rPr lang="en-US" i="1" dirty="0"/>
              <a:t> </a:t>
            </a:r>
            <a:r>
              <a:rPr lang="en-US" i="1" dirty="0" err="1"/>
              <a:t>kâfidir</a:t>
            </a:r>
            <a:r>
              <a:rPr lang="en-US" i="1" dirty="0"/>
              <a:t>. </a:t>
            </a:r>
            <a:r>
              <a:rPr lang="en-US" i="1" dirty="0" err="1"/>
              <a:t>Fakat</a:t>
            </a:r>
            <a:r>
              <a:rPr lang="en-US" i="1" dirty="0"/>
              <a:t> </a:t>
            </a:r>
            <a:r>
              <a:rPr lang="en-US" i="1" dirty="0" err="1"/>
              <a:t>yine</a:t>
            </a:r>
            <a:r>
              <a:rPr lang="en-US" i="1" dirty="0"/>
              <a:t> </a:t>
            </a:r>
            <a:r>
              <a:rPr lang="en-US" i="1" dirty="0" err="1"/>
              <a:t>konuşmanın</a:t>
            </a:r>
            <a:r>
              <a:rPr lang="en-US" i="1" dirty="0"/>
              <a:t> </a:t>
            </a:r>
            <a:r>
              <a:rPr lang="en-US" i="1" dirty="0" err="1"/>
              <a:t>başında</a:t>
            </a:r>
            <a:r>
              <a:rPr lang="en-US" i="1" dirty="0"/>
              <a:t> </a:t>
            </a:r>
            <a:r>
              <a:rPr lang="en-US" i="1" dirty="0" err="1"/>
              <a:t>belirttiğim</a:t>
            </a:r>
            <a:r>
              <a:rPr lang="en-US" i="1" dirty="0"/>
              <a:t> </a:t>
            </a:r>
            <a:r>
              <a:rPr lang="en-US" i="1" dirty="0" err="1"/>
              <a:t>gibi</a:t>
            </a:r>
            <a:r>
              <a:rPr lang="en-US" i="1" dirty="0"/>
              <a:t>, her </a:t>
            </a:r>
            <a:r>
              <a:rPr lang="en-US" i="1" dirty="0" err="1"/>
              <a:t>işte</a:t>
            </a:r>
            <a:r>
              <a:rPr lang="en-US" i="1" dirty="0"/>
              <a:t> </a:t>
            </a:r>
            <a:r>
              <a:rPr lang="en-US" i="1" dirty="0" err="1"/>
              <a:t>olduğu</a:t>
            </a:r>
            <a:r>
              <a:rPr lang="en-US" i="1" dirty="0"/>
              <a:t> </a:t>
            </a:r>
            <a:r>
              <a:rPr lang="en-US" i="1" dirty="0" err="1"/>
              <a:t>gibi</a:t>
            </a:r>
            <a:r>
              <a:rPr lang="en-US" i="1" dirty="0"/>
              <a:t> </a:t>
            </a:r>
            <a:r>
              <a:rPr lang="en-US" i="1" dirty="0" err="1"/>
              <a:t>burada</a:t>
            </a:r>
            <a:r>
              <a:rPr lang="en-US" i="1" dirty="0"/>
              <a:t> da </a:t>
            </a:r>
            <a:r>
              <a:rPr lang="en-US" i="1" dirty="0" err="1"/>
              <a:t>makineyi</a:t>
            </a:r>
            <a:r>
              <a:rPr lang="en-US" i="1" dirty="0"/>
              <a:t> </a:t>
            </a:r>
            <a:r>
              <a:rPr lang="en-US" i="1" dirty="0" err="1"/>
              <a:t>teferruatı</a:t>
            </a:r>
            <a:r>
              <a:rPr lang="en-US" i="1" dirty="0"/>
              <a:t> </a:t>
            </a:r>
            <a:r>
              <a:rPr lang="en-US" i="1" dirty="0" err="1"/>
              <a:t>ile</a:t>
            </a:r>
            <a:r>
              <a:rPr lang="en-US" i="1" dirty="0"/>
              <a:t> </a:t>
            </a:r>
            <a:r>
              <a:rPr lang="en-US" i="1" dirty="0" err="1"/>
              <a:t>birlikte</a:t>
            </a:r>
            <a:r>
              <a:rPr lang="en-US" i="1" dirty="0"/>
              <a:t> </a:t>
            </a:r>
            <a:r>
              <a:rPr lang="en-US" i="1" dirty="0" err="1"/>
              <a:t>tasarlamak</a:t>
            </a:r>
            <a:r>
              <a:rPr lang="en-US" i="1" dirty="0"/>
              <a:t> </a:t>
            </a:r>
            <a:r>
              <a:rPr lang="en-US" i="1" dirty="0" err="1"/>
              <a:t>ve</a:t>
            </a:r>
            <a:r>
              <a:rPr lang="en-US" i="1" dirty="0"/>
              <a:t> </a:t>
            </a:r>
            <a:r>
              <a:rPr lang="en-US" i="1" dirty="0" err="1"/>
              <a:t>yapmak</a:t>
            </a:r>
            <a:r>
              <a:rPr lang="en-US" i="1" dirty="0"/>
              <a:t> </a:t>
            </a:r>
            <a:r>
              <a:rPr lang="en-US" i="1" dirty="0" err="1"/>
              <a:t>için</a:t>
            </a:r>
            <a:r>
              <a:rPr lang="en-US" i="1" dirty="0"/>
              <a:t> </a:t>
            </a:r>
            <a:r>
              <a:rPr lang="en-US" i="1" dirty="0" err="1"/>
              <a:t>bitmez</a:t>
            </a:r>
            <a:r>
              <a:rPr lang="en-US" i="1" dirty="0"/>
              <a:t> </a:t>
            </a:r>
            <a:r>
              <a:rPr lang="en-US" i="1" dirty="0" err="1"/>
              <a:t>tükenmez</a:t>
            </a:r>
            <a:r>
              <a:rPr lang="en-US" i="1" dirty="0"/>
              <a:t> </a:t>
            </a:r>
            <a:r>
              <a:rPr lang="en-US" i="1" dirty="0" err="1"/>
              <a:t>sabır</a:t>
            </a:r>
            <a:r>
              <a:rPr lang="en-US" i="1" dirty="0"/>
              <a:t> </a:t>
            </a:r>
            <a:r>
              <a:rPr lang="en-US" i="1" dirty="0" err="1"/>
              <a:t>ve</a:t>
            </a:r>
            <a:r>
              <a:rPr lang="en-US" i="1" dirty="0"/>
              <a:t> </a:t>
            </a:r>
            <a:r>
              <a:rPr lang="en-US" i="1" dirty="0" err="1"/>
              <a:t>sebat</a:t>
            </a:r>
            <a:r>
              <a:rPr lang="en-US" i="1" dirty="0"/>
              <a:t> </a:t>
            </a:r>
            <a:r>
              <a:rPr lang="en-US" i="1" dirty="0" err="1"/>
              <a:t>ve</a:t>
            </a:r>
            <a:r>
              <a:rPr lang="en-US" i="1" dirty="0"/>
              <a:t> </a:t>
            </a:r>
            <a:r>
              <a:rPr lang="en-US" i="1" dirty="0" err="1"/>
              <a:t>bol</a:t>
            </a:r>
            <a:r>
              <a:rPr lang="en-US" i="1" dirty="0"/>
              <a:t> </a:t>
            </a:r>
            <a:r>
              <a:rPr lang="en-US" i="1" dirty="0" err="1"/>
              <a:t>bol</a:t>
            </a:r>
            <a:r>
              <a:rPr lang="en-US" i="1" dirty="0"/>
              <a:t> </a:t>
            </a:r>
            <a:r>
              <a:rPr lang="en-US" i="1" dirty="0" err="1"/>
              <a:t>ter</a:t>
            </a:r>
            <a:r>
              <a:rPr lang="en-US" i="1" dirty="0"/>
              <a:t> </a:t>
            </a:r>
            <a:r>
              <a:rPr lang="en-US" i="1" dirty="0" err="1"/>
              <a:t>dökebilmek</a:t>
            </a:r>
            <a:r>
              <a:rPr lang="en-US" i="1" dirty="0"/>
              <a:t> </a:t>
            </a:r>
            <a:r>
              <a:rPr lang="en-US" i="1" dirty="0" err="1"/>
              <a:t>lâzımdır</a:t>
            </a:r>
            <a:r>
              <a:rPr lang="en-US" i="1" dirty="0"/>
              <a:t>. Ne </a:t>
            </a:r>
            <a:r>
              <a:rPr lang="en-US" i="1" dirty="0" err="1"/>
              <a:t>mutlu</a:t>
            </a:r>
            <a:r>
              <a:rPr lang="en-US" i="1" dirty="0"/>
              <a:t> o </a:t>
            </a:r>
            <a:r>
              <a:rPr lang="en-US" i="1" dirty="0" err="1"/>
              <a:t>ter</a:t>
            </a:r>
            <a:r>
              <a:rPr lang="en-US" i="1" dirty="0"/>
              <a:t> </a:t>
            </a:r>
            <a:r>
              <a:rPr lang="en-US" i="1" dirty="0" err="1"/>
              <a:t>dökebilme</a:t>
            </a:r>
            <a:r>
              <a:rPr lang="en-US" i="1" dirty="0"/>
              <a:t> </a:t>
            </a:r>
            <a:r>
              <a:rPr lang="en-US" i="1" dirty="0" err="1"/>
              <a:t>saadetine</a:t>
            </a:r>
            <a:r>
              <a:rPr lang="en-US" i="1" dirty="0"/>
              <a:t> </a:t>
            </a:r>
            <a:r>
              <a:rPr lang="en-US" i="1" dirty="0" err="1"/>
              <a:t>erişenlere</a:t>
            </a:r>
            <a:r>
              <a:rPr lang="en-US" i="1" dirty="0"/>
              <a:t>.</a:t>
            </a:r>
            <a:r>
              <a:rPr lang="tr-TR" i="1" dirty="0"/>
              <a:t>»</a:t>
            </a:r>
            <a:br>
              <a:rPr lang="en-US" dirty="0"/>
            </a:br>
            <a:endParaRPr lang="tr-TR" dirty="0"/>
          </a:p>
        </p:txBody>
      </p:sp>
      <p:pic>
        <p:nvPicPr>
          <p:cNvPr id="10" name="Picture 9" descr="A person standing next to a poster&#10;&#10;Description automatically generated with medium confidence">
            <a:extLst>
              <a:ext uri="{FF2B5EF4-FFF2-40B4-BE49-F238E27FC236}">
                <a16:creationId xmlns:a16="http://schemas.microsoft.com/office/drawing/2014/main" id="{46F8F66A-D01F-504D-F08C-825B792C1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865" y="152021"/>
            <a:ext cx="5123136" cy="3087018"/>
          </a:xfrm>
          <a:prstGeom prst="rect">
            <a:avLst/>
          </a:prstGeom>
        </p:spPr>
      </p:pic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F06E6169-7D74-E3E2-BA61-E4EB4C30E21B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181358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Yapay Zeka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16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910" y="1035292"/>
            <a:ext cx="9546336" cy="1815108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Yapay Zekanın zaman </a:t>
            </a:r>
          </a:p>
          <a:p>
            <a:pPr algn="l"/>
            <a:r>
              <a:rPr lang="tr-TR" dirty="0"/>
              <a:t>içerisindeki gelişimi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[1]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4FFD6D8-05BD-09DA-6C24-8B2F61636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26" y="490093"/>
            <a:ext cx="6914088" cy="51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8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Yapay Zeka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17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910" y="1035292"/>
            <a:ext cx="9546336" cy="1815108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Yapay Zekanın zaman </a:t>
            </a:r>
          </a:p>
          <a:p>
            <a:pPr algn="l"/>
            <a:r>
              <a:rPr lang="tr-TR" dirty="0"/>
              <a:t>içerisindeki gelişimi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[1]</a:t>
            </a:r>
          </a:p>
        </p:txBody>
      </p:sp>
      <p:pic>
        <p:nvPicPr>
          <p:cNvPr id="4" name="Picture 3" descr="A person sitting at a desk&#10;&#10;Description automatically generated with medium confidence">
            <a:extLst>
              <a:ext uri="{FF2B5EF4-FFF2-40B4-BE49-F238E27FC236}">
                <a16:creationId xmlns:a16="http://schemas.microsoft.com/office/drawing/2014/main" id="{D9CDB756-733E-4079-8B7E-EB0913FCE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4" y="476813"/>
            <a:ext cx="6819535" cy="563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6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Yapay Zeka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18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910" y="1035292"/>
            <a:ext cx="9546336" cy="1815108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Yapay Zekanın zaman </a:t>
            </a:r>
          </a:p>
          <a:p>
            <a:pPr algn="l"/>
            <a:r>
              <a:rPr lang="tr-TR" dirty="0"/>
              <a:t>içerisindeki gelişimi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[1]</a:t>
            </a:r>
          </a:p>
        </p:txBody>
      </p:sp>
      <p:pic>
        <p:nvPicPr>
          <p:cNvPr id="8" name="Picture 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1A2A4E3-913F-C29A-041E-87B8AE615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016" y="136525"/>
            <a:ext cx="8723074" cy="54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Yapay Zeka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19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910" y="1035292"/>
            <a:ext cx="9546336" cy="1815108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Yapay Zekanın zaman </a:t>
            </a:r>
          </a:p>
          <a:p>
            <a:pPr algn="l"/>
            <a:r>
              <a:rPr lang="tr-TR" dirty="0"/>
              <a:t>içerisindeki gelişimi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[1]</a:t>
            </a:r>
          </a:p>
        </p:txBody>
      </p:sp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0FBD83E3-115B-9364-7848-5C6473FAA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549" y="120015"/>
            <a:ext cx="5370101" cy="591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12" y="72570"/>
            <a:ext cx="4468080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Dersin Tanımı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C43D696-5A94-49E5-8C92-8F1908C6C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12" y="1342620"/>
            <a:ext cx="11624784" cy="1693188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Yapay Sinir Ağları; veri setleri üzerinde çalışma yeteneği kazandıran, sınıflandırma ve tahmin problemlerine yönelik farklı öğrenme yöntemlerini kullanarak bir yapay sinir ağını tasarlayabilme ve analiz edilmesine odaklanan bir derstir.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658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28" y="5903120"/>
            <a:ext cx="11533238" cy="62893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DALL-E,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yazılan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cümleden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yola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çıkarak</a:t>
            </a:r>
            <a:r>
              <a:rPr lang="tr-T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resim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oluşturan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YZ</a:t>
            </a:r>
          </a:p>
          <a:p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 descr="A doctor holding a stethoscope&#10;&#10;Description automatically generated with medium confidence">
            <a:extLst>
              <a:ext uri="{FF2B5EF4-FFF2-40B4-BE49-F238E27FC236}">
                <a16:creationId xmlns:a16="http://schemas.microsoft.com/office/drawing/2014/main" id="{54A8821A-AFB9-E356-1510-039E8904A3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1" b="-5"/>
          <a:stretch/>
        </p:blipFill>
        <p:spPr>
          <a:xfrm>
            <a:off x="321628" y="320511"/>
            <a:ext cx="3794760" cy="3930978"/>
          </a:xfrm>
          <a:prstGeom prst="rect">
            <a:avLst/>
          </a:prstGeom>
        </p:spPr>
      </p:pic>
      <p:pic>
        <p:nvPicPr>
          <p:cNvPr id="13" name="Picture 12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27890D66-F339-AFA3-9201-73DBBFF603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" r="-5" b="-5"/>
          <a:stretch/>
        </p:blipFill>
        <p:spPr>
          <a:xfrm>
            <a:off x="4198385" y="320511"/>
            <a:ext cx="3794760" cy="3930978"/>
          </a:xfrm>
          <a:prstGeom prst="rect">
            <a:avLst/>
          </a:prstGeom>
        </p:spPr>
      </p:pic>
      <p:pic>
        <p:nvPicPr>
          <p:cNvPr id="4" name="Picture 3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A1528784-22B4-8B67-7B86-B7E00EA292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" r="1789" b="-5"/>
          <a:stretch/>
        </p:blipFill>
        <p:spPr>
          <a:xfrm>
            <a:off x="8075142" y="320511"/>
            <a:ext cx="3794760" cy="3930978"/>
          </a:xfrm>
          <a:prstGeom prst="rect">
            <a:avLst/>
          </a:prstGeom>
        </p:spPr>
      </p:pic>
      <p:cxnSp>
        <p:nvCxnSpPr>
          <p:cNvPr id="24" name="Straight Connector 17">
            <a:extLst>
              <a:ext uri="{FF2B5EF4-FFF2-40B4-BE49-F238E27FC236}">
                <a16:creationId xmlns:a16="http://schemas.microsoft.com/office/drawing/2014/main" id="{60188E89-AF78-40F6-B787-E9BD9C625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C3C7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854DF3F-AA60-4655-B0CD-593197322A72}" type="datetime1">
              <a:rPr lang="en-US" smtClean="0"/>
              <a:pPr>
                <a:spcAft>
                  <a:spcPts val="600"/>
                </a:spcAft>
              </a:pPr>
              <a:t>10/5/2022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9A11690-4018-4631-8FAF-5D3B9C61C26D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16" name="Alt Başlık 2">
            <a:extLst>
              <a:ext uri="{FF2B5EF4-FFF2-40B4-BE49-F238E27FC236}">
                <a16:creationId xmlns:a16="http://schemas.microsoft.com/office/drawing/2014/main" id="{5C6C7BF1-AC43-2A0B-7283-BBD0D531ABD8}"/>
              </a:ext>
            </a:extLst>
          </p:cNvPr>
          <p:cNvSpPr txBox="1">
            <a:spLocks/>
          </p:cNvSpPr>
          <p:nvPr/>
        </p:nvSpPr>
        <p:spPr>
          <a:xfrm>
            <a:off x="329146" y="4698106"/>
            <a:ext cx="11533238" cy="628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sz="2800" dirty="0">
                <a:hlinkClick r:id="rId5"/>
              </a:rPr>
              <a:t>DALL-E</a:t>
            </a:r>
            <a:r>
              <a:rPr lang="tr-TR" sz="2800" dirty="0"/>
              <a:t>’ye girilen cümle: «Mekatronik mühendisinin dünyası.»</a:t>
            </a:r>
            <a:endParaRPr lang="en-US" sz="28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9624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oup of people standing in front of a planet&#10;&#10;Description automatically generated with low confidence">
            <a:extLst>
              <a:ext uri="{FF2B5EF4-FFF2-40B4-BE49-F238E27FC236}">
                <a16:creationId xmlns:a16="http://schemas.microsoft.com/office/drawing/2014/main" id="{021DD1FE-557B-8D12-00D4-A80885A723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" r="-5" b="-5"/>
          <a:stretch/>
        </p:blipFill>
        <p:spPr>
          <a:xfrm>
            <a:off x="321628" y="320511"/>
            <a:ext cx="3794760" cy="3930978"/>
          </a:xfrm>
          <a:prstGeom prst="rect">
            <a:avLst/>
          </a:prstGeom>
        </p:spPr>
      </p:pic>
      <p:pic>
        <p:nvPicPr>
          <p:cNvPr id="19" name="Picture 18" descr="A group of people in clothing&#10;&#10;Description automatically generated with low confidence">
            <a:extLst>
              <a:ext uri="{FF2B5EF4-FFF2-40B4-BE49-F238E27FC236}">
                <a16:creationId xmlns:a16="http://schemas.microsoft.com/office/drawing/2014/main" id="{164FF232-1BBA-7C2C-A5DD-12E24BCA99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" r="1927" b="-5"/>
          <a:stretch/>
        </p:blipFill>
        <p:spPr>
          <a:xfrm>
            <a:off x="4198385" y="320511"/>
            <a:ext cx="3794760" cy="3930978"/>
          </a:xfrm>
          <a:prstGeom prst="rect">
            <a:avLst/>
          </a:prstGeom>
        </p:spPr>
      </p:pic>
      <p:pic>
        <p:nvPicPr>
          <p:cNvPr id="15" name="Picture 14" descr="A group of people looking at a light in the sky&#10;&#10;Description automatically generated with low confidence">
            <a:extLst>
              <a:ext uri="{FF2B5EF4-FFF2-40B4-BE49-F238E27FC236}">
                <a16:creationId xmlns:a16="http://schemas.microsoft.com/office/drawing/2014/main" id="{9915F6B0-65CF-1A97-8FD3-AA808D32AD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1" b="-5"/>
          <a:stretch/>
        </p:blipFill>
        <p:spPr>
          <a:xfrm>
            <a:off x="8075142" y="320511"/>
            <a:ext cx="3794760" cy="393097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0188E89-AF78-40F6-B787-E9BD9C625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B6FF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854DF3F-AA60-4655-B0CD-593197322A72}" type="datetime1">
              <a:rPr lang="en-US" smtClean="0"/>
              <a:pPr>
                <a:spcAft>
                  <a:spcPts val="600"/>
                </a:spcAft>
              </a:pPr>
              <a:t>10/5/2022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9A11690-4018-4631-8FAF-5D3B9C61C26D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tr-TR" dirty="0"/>
              <a:t>[1]</a:t>
            </a:r>
            <a:endParaRPr lang="tr-TR"/>
          </a:p>
        </p:txBody>
      </p:sp>
      <p:sp>
        <p:nvSpPr>
          <p:cNvPr id="25" name="Alt Başlık 2">
            <a:extLst>
              <a:ext uri="{FF2B5EF4-FFF2-40B4-BE49-F238E27FC236}">
                <a16:creationId xmlns:a16="http://schemas.microsoft.com/office/drawing/2014/main" id="{A5249E2E-2F0B-8DE3-2620-F2EDB24624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28" y="5903120"/>
            <a:ext cx="11533238" cy="62893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DALL-E,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yazılan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cümleden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yola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çıkarak</a:t>
            </a:r>
            <a:r>
              <a:rPr lang="tr-T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resim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oluşturan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YZ</a:t>
            </a:r>
          </a:p>
          <a:p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Alt Başlık 2">
            <a:extLst>
              <a:ext uri="{FF2B5EF4-FFF2-40B4-BE49-F238E27FC236}">
                <a16:creationId xmlns:a16="http://schemas.microsoft.com/office/drawing/2014/main" id="{5E3556D0-1045-B24A-7EA3-DC3BC501A047}"/>
              </a:ext>
            </a:extLst>
          </p:cNvPr>
          <p:cNvSpPr txBox="1">
            <a:spLocks/>
          </p:cNvSpPr>
          <p:nvPr/>
        </p:nvSpPr>
        <p:spPr>
          <a:xfrm>
            <a:off x="329146" y="4698106"/>
            <a:ext cx="11533238" cy="628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sz="2800" dirty="0"/>
              <a:t>DALL-E’ye girilen cümle: «Başka bir gezegende dolaşan bir aile.»</a:t>
            </a:r>
            <a:endParaRPr lang="en-US" sz="28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1392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39191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Yapay Zekanın Gelişimi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22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5512" y="830311"/>
            <a:ext cx="4875854" cy="5390418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1943: Sinir ağları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1957-62: </a:t>
            </a:r>
            <a:r>
              <a:rPr lang="tr-TR" dirty="0" err="1"/>
              <a:t>Perceptron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1970-86: Geri yayılım, RBM, RNN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1979-98: CNN, MNIST,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2006: «</a:t>
            </a:r>
            <a:r>
              <a:rPr lang="tr-TR" dirty="0" err="1"/>
              <a:t>Deep</a:t>
            </a:r>
            <a:r>
              <a:rPr lang="tr-TR" dirty="0"/>
              <a:t> Learning»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2009: </a:t>
            </a:r>
            <a:r>
              <a:rPr lang="tr-TR" dirty="0" err="1"/>
              <a:t>ImageNet</a:t>
            </a:r>
            <a:r>
              <a:rPr lang="tr-TR" dirty="0"/>
              <a:t> + </a:t>
            </a:r>
            <a:r>
              <a:rPr lang="tr-TR" dirty="0" err="1"/>
              <a:t>AlexNet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2014: </a:t>
            </a:r>
            <a:r>
              <a:rPr lang="tr-TR" dirty="0" err="1"/>
              <a:t>GANs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2016-17: </a:t>
            </a:r>
            <a:r>
              <a:rPr lang="tr-TR" dirty="0" err="1"/>
              <a:t>AlphaGo</a:t>
            </a:r>
            <a:r>
              <a:rPr lang="tr-TR" dirty="0"/>
              <a:t>, </a:t>
            </a:r>
            <a:r>
              <a:rPr lang="tr-TR" dirty="0" err="1"/>
              <a:t>AlphaZero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…..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[1]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37B9962B-0D30-AF39-A8AB-7B176F7B5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4" y="670548"/>
            <a:ext cx="1508040" cy="1815108"/>
          </a:xfrm>
          <a:prstGeom prst="rect">
            <a:avLst/>
          </a:prstGeom>
        </p:spPr>
      </p:pic>
      <p:sp>
        <p:nvSpPr>
          <p:cNvPr id="10" name="Alt Başlık 2">
            <a:extLst>
              <a:ext uri="{FF2B5EF4-FFF2-40B4-BE49-F238E27FC236}">
                <a16:creationId xmlns:a16="http://schemas.microsoft.com/office/drawing/2014/main" id="{3276CE1E-C040-44DB-1167-8D9E72D52E40}"/>
              </a:ext>
            </a:extLst>
          </p:cNvPr>
          <p:cNvSpPr txBox="1">
            <a:spLocks/>
          </p:cNvSpPr>
          <p:nvPr/>
        </p:nvSpPr>
        <p:spPr>
          <a:xfrm>
            <a:off x="0" y="2523842"/>
            <a:ext cx="3216166" cy="38490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Genel bakış: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>
                <a:solidFill>
                  <a:srgbClr val="FF0000"/>
                </a:solidFill>
              </a:rPr>
              <a:t>Evren yaratıldı,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/>
              <a:t>13.8 milyar yıl önce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>
                <a:solidFill>
                  <a:srgbClr val="FF0000"/>
                </a:solidFill>
              </a:rPr>
              <a:t>Dünya yaratıldı,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/>
              <a:t>4.54 milyar yıl önce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>
                <a:solidFill>
                  <a:srgbClr val="FF0000"/>
                </a:solidFill>
              </a:rPr>
              <a:t>İnsanlık,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/>
              <a:t>300,000 yıl önce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>
                <a:solidFill>
                  <a:srgbClr val="FF0000"/>
                </a:solidFill>
              </a:rPr>
              <a:t>Şehirleşme,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/>
              <a:t>12,000 yıl önce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>
                <a:solidFill>
                  <a:srgbClr val="FF0000"/>
                </a:solidFill>
              </a:rPr>
              <a:t>Yazılı kayıtlar,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/>
              <a:t>5,000 yıl önce</a:t>
            </a:r>
          </a:p>
        </p:txBody>
      </p:sp>
    </p:spTree>
    <p:extLst>
      <p:ext uri="{BB962C8B-B14F-4D97-AF65-F5344CB8AC3E}">
        <p14:creationId xmlns:p14="http://schemas.microsoft.com/office/powerpoint/2010/main" val="220316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39191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Yapay Zekanın Gelişimi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23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982442"/>
            <a:ext cx="9324358" cy="5390418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>
                <a:solidFill>
                  <a:schemeClr val="accent2"/>
                </a:solidFill>
              </a:rPr>
              <a:t>1943: Walter Pitts and Warren McCulloch</a:t>
            </a:r>
            <a:br>
              <a:rPr lang="en-US" dirty="0"/>
            </a:br>
            <a:r>
              <a:rPr lang="en-US" dirty="0"/>
              <a:t>Computational models for neural nets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>
                <a:solidFill>
                  <a:schemeClr val="accent2"/>
                </a:solidFill>
              </a:rPr>
              <a:t>1957, 1962: Frank Rosenblatt</a:t>
            </a:r>
            <a:br>
              <a:rPr lang="en-US" dirty="0"/>
            </a:br>
            <a:r>
              <a:rPr lang="en-US" dirty="0"/>
              <a:t>Perceptron (Single-Layer &amp; Multi-Layer)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>
                <a:solidFill>
                  <a:schemeClr val="accent2"/>
                </a:solidFill>
              </a:rPr>
              <a:t>1965: Alexey </a:t>
            </a:r>
            <a:r>
              <a:rPr lang="en-US" dirty="0" err="1">
                <a:solidFill>
                  <a:schemeClr val="accent2"/>
                </a:solidFill>
              </a:rPr>
              <a:t>Ivakhnenko</a:t>
            </a:r>
            <a:r>
              <a:rPr lang="en-US" dirty="0">
                <a:solidFill>
                  <a:schemeClr val="accent2"/>
                </a:solidFill>
              </a:rPr>
              <a:t> and V. G. Lapa</a:t>
            </a:r>
            <a:br>
              <a:rPr lang="en-US" dirty="0"/>
            </a:br>
            <a:r>
              <a:rPr lang="en-US" dirty="0"/>
              <a:t>Learning algorithm for MLP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>
                <a:solidFill>
                  <a:schemeClr val="accent2"/>
                </a:solidFill>
              </a:rPr>
              <a:t>1970: Seppo </a:t>
            </a:r>
            <a:r>
              <a:rPr lang="en-US" dirty="0" err="1">
                <a:solidFill>
                  <a:schemeClr val="accent2"/>
                </a:solidFill>
              </a:rPr>
              <a:t>Linnainmaa</a:t>
            </a:r>
            <a:br>
              <a:rPr lang="en-US" dirty="0"/>
            </a:br>
            <a:r>
              <a:rPr lang="en-US" dirty="0"/>
              <a:t>Backpropagation and automatic differentiation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>
                <a:solidFill>
                  <a:schemeClr val="accent2"/>
                </a:solidFill>
              </a:rPr>
              <a:t>1979: </a:t>
            </a:r>
            <a:r>
              <a:rPr lang="en-US" dirty="0" err="1">
                <a:solidFill>
                  <a:schemeClr val="accent2"/>
                </a:solidFill>
              </a:rPr>
              <a:t>Kunihiko</a:t>
            </a:r>
            <a:r>
              <a:rPr lang="en-US" dirty="0">
                <a:solidFill>
                  <a:schemeClr val="accent2"/>
                </a:solidFill>
              </a:rPr>
              <a:t> Fukushima</a:t>
            </a:r>
            <a:br>
              <a:rPr lang="en-US" dirty="0"/>
            </a:br>
            <a:r>
              <a:rPr lang="en-US" dirty="0"/>
              <a:t>Convolutional neural networks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>
                <a:solidFill>
                  <a:schemeClr val="accent2"/>
                </a:solidFill>
              </a:rPr>
              <a:t>1982: John Hopfield</a:t>
            </a:r>
            <a:br>
              <a:rPr lang="en-US" dirty="0"/>
            </a:br>
            <a:r>
              <a:rPr lang="en-US" dirty="0" err="1"/>
              <a:t>Hopfield</a:t>
            </a:r>
            <a:r>
              <a:rPr lang="en-US" dirty="0"/>
              <a:t> networks (recurrent neural networks) </a:t>
            </a:r>
            <a:br>
              <a:rPr lang="en-US" dirty="0"/>
            </a:b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[1,8]</a:t>
            </a:r>
          </a:p>
        </p:txBody>
      </p:sp>
    </p:spTree>
    <p:extLst>
      <p:ext uri="{BB962C8B-B14F-4D97-AF65-F5344CB8AC3E}">
        <p14:creationId xmlns:p14="http://schemas.microsoft.com/office/powerpoint/2010/main" val="349734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Yapay Zeka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24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368" y="4572340"/>
            <a:ext cx="9546336" cy="1815108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Yapay zeka, makine öğrenmesi ve derin öğrenme arasındaki ilişki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[2]</a:t>
            </a:r>
          </a:p>
        </p:txBody>
      </p:sp>
      <p:pic>
        <p:nvPicPr>
          <p:cNvPr id="8" name="Picture 7" descr="Diagram, venn diagram&#10;&#10;Description automatically generated">
            <a:extLst>
              <a:ext uri="{FF2B5EF4-FFF2-40B4-BE49-F238E27FC236}">
                <a16:creationId xmlns:a16="http://schemas.microsoft.com/office/drawing/2014/main" id="{3E0BEBF5-7AAD-0271-92B7-AFD70F4B6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01654"/>
            <a:ext cx="4218432" cy="3027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008417-CBC0-953F-E9AD-1568DD8B21D8}"/>
              </a:ext>
            </a:extLst>
          </p:cNvPr>
          <p:cNvSpPr txBox="1"/>
          <p:nvPr/>
        </p:nvSpPr>
        <p:spPr>
          <a:xfrm>
            <a:off x="2941900" y="3344553"/>
            <a:ext cx="550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Şekil 2. Yapay zeka, makine öğrenmesi ve derin öğrenme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94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Otonom Araçlar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25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5709" y="5477086"/>
            <a:ext cx="2523008" cy="600662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Sürücü sorumlu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[8]</a:t>
            </a:r>
          </a:p>
        </p:txBody>
      </p:sp>
      <p:pic>
        <p:nvPicPr>
          <p:cNvPr id="10" name="Picture 9" descr="A collage of a car accident&#10;&#10;Description automatically generated with low confidence">
            <a:extLst>
              <a:ext uri="{FF2B5EF4-FFF2-40B4-BE49-F238E27FC236}">
                <a16:creationId xmlns:a16="http://schemas.microsoft.com/office/drawing/2014/main" id="{DD4D976C-6306-5B0F-ADE3-D55DDF1DB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266" y="136525"/>
            <a:ext cx="7694623" cy="5340561"/>
          </a:xfrm>
          <a:prstGeom prst="rect">
            <a:avLst/>
          </a:prstGeom>
        </p:spPr>
      </p:pic>
      <p:sp>
        <p:nvSpPr>
          <p:cNvPr id="12" name="Alt Başlık 2">
            <a:extLst>
              <a:ext uri="{FF2B5EF4-FFF2-40B4-BE49-F238E27FC236}">
                <a16:creationId xmlns:a16="http://schemas.microsoft.com/office/drawing/2014/main" id="{6164890F-28E0-154E-90C7-311C59D0DD9B}"/>
              </a:ext>
            </a:extLst>
          </p:cNvPr>
          <p:cNvSpPr txBox="1">
            <a:spLocks/>
          </p:cNvSpPr>
          <p:nvPr/>
        </p:nvSpPr>
        <p:spPr>
          <a:xfrm>
            <a:off x="8302647" y="5478173"/>
            <a:ext cx="2523008" cy="600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Araç sorumlu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1569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Otonom Araçlar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26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[8]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DEB36F6-87D8-EB92-5E38-495679217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95" y="583152"/>
            <a:ext cx="10256026" cy="590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34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Otonom Araçlar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27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[8]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B0C9D28-1BD3-2CEC-5438-6519C39D8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11200"/>
            <a:ext cx="9967490" cy="546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84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Otonom Araçlar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28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[8]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DFA3914-D0FB-FC3E-9B64-5C2C1815A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46" y="835853"/>
            <a:ext cx="9800422" cy="539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75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Otonom Araçlar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29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[8]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97CE0EE-1CAB-5782-1D7D-EFF9B1947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232" y="785716"/>
            <a:ext cx="8106589" cy="563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95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12" y="72570"/>
            <a:ext cx="4468080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Dersin Amacı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C43D696-5A94-49E5-8C92-8F1908C6C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12" y="1342620"/>
            <a:ext cx="11624784" cy="4704612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Yapay Sinir Ağları dersinin amacı, öğrencilere yapay zeka alanında çözüm üretebilecek yetenekleri ve bilgileri kazandırmaktır.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Tek katmanlı ve çok katmanlı yapay sinir ağı modeli geliştirmek,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İleri ve geri yayılım algoritmasını öğrenmek,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Hazır veri setleri üzerinde çalışabilme yeteneği kazandırmak,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Yapay sinir ağını Python vb. dillerle programını yazabilmek,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Denetimli, Denetimsiz ve Destekleyici öğrenme yöntemleri hakkında bilgi sahibi olmak,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Sınıflandırma ve tahmin problemlerine çözüm üretecek yapay sinir ağır tasarlayabilmek.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0460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Otonom Araçlar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30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[8]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C61CB532-EB30-D9AA-7E12-42F515BB3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068" y="249552"/>
            <a:ext cx="7777019" cy="578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31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989126-3204-0D39-4865-F999C7937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700" y="4357180"/>
            <a:ext cx="4889751" cy="234962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 err="1">
                <a:solidFill>
                  <a:srgbClr val="5C9138"/>
                </a:solidFill>
              </a:rPr>
              <a:t>Baykar</a:t>
            </a:r>
            <a:r>
              <a:rPr lang="tr-TR" sz="4000" dirty="0">
                <a:solidFill>
                  <a:srgbClr val="5C9138"/>
                </a:solidFill>
              </a:rPr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31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[9]</a:t>
            </a:r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07B30223-A98F-5598-96A5-D9E43122F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711200"/>
            <a:ext cx="6986016" cy="600662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Görüntü tabanlı Yapay Zeka uygulamaları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pic>
        <p:nvPicPr>
          <p:cNvPr id="14" name="Picture 1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F9E0955-94B7-2CD9-A5AB-8111FA05F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993" y="77802"/>
            <a:ext cx="4394096" cy="2094537"/>
          </a:xfrm>
          <a:prstGeom prst="rect">
            <a:avLst/>
          </a:prstGeom>
        </p:spPr>
      </p:pic>
      <p:pic>
        <p:nvPicPr>
          <p:cNvPr id="16" name="Picture 1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08FB6DE-5DFA-6ADB-48ED-8D4C9C9E2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4099"/>
            <a:ext cx="4508767" cy="2094537"/>
          </a:xfrm>
          <a:prstGeom prst="rect">
            <a:avLst/>
          </a:prstGeom>
        </p:spPr>
      </p:pic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AC7262-E10E-7130-C10B-18C71184BE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31" y="4357180"/>
            <a:ext cx="3574506" cy="1789620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C89CACE-857A-6E93-F791-0EED791AB5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156" y="1974296"/>
            <a:ext cx="5169166" cy="21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6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 err="1">
                <a:solidFill>
                  <a:srgbClr val="5C9138"/>
                </a:solidFill>
              </a:rPr>
              <a:t>Baykar</a:t>
            </a:r>
            <a:r>
              <a:rPr lang="tr-TR" sz="4000" dirty="0">
                <a:solidFill>
                  <a:srgbClr val="5C9138"/>
                </a:solidFill>
              </a:rPr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32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[9]</a:t>
            </a:r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07B30223-A98F-5598-96A5-D9E43122F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711200"/>
            <a:ext cx="6986016" cy="600662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Sinyal İşleme ve Makine Öğrenmesi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pic>
        <p:nvPicPr>
          <p:cNvPr id="4" name="Picture 3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D0BC0808-1892-79CD-EABD-46F9E70A7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52" y="1311862"/>
            <a:ext cx="5029458" cy="2184512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C149A52-5E85-2D3D-808D-42E56E026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5154"/>
            <a:ext cx="5659437" cy="2684605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E9774E20-E909-047B-9093-EF0ADC876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0" y="4006729"/>
            <a:ext cx="5105662" cy="2349621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6F246F-00AD-5854-C13B-44B0618C68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634" y="3780959"/>
            <a:ext cx="5169166" cy="234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6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Makine Öğrenmesi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33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[9]</a:t>
            </a:r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07B30223-A98F-5598-96A5-D9E43122F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46958"/>
            <a:ext cx="6986016" cy="600662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Yeni bir programlama paradigması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E3B9447-355D-167A-B862-2D79FE7BE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644" y="1972649"/>
            <a:ext cx="6210711" cy="335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2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businesscard, screenshot&#10;&#10;Description automatically generated">
            <a:extLst>
              <a:ext uri="{FF2B5EF4-FFF2-40B4-BE49-F238E27FC236}">
                <a16:creationId xmlns:a16="http://schemas.microsoft.com/office/drawing/2014/main" id="{961C10EF-9CCF-2CBD-F423-0BED3BEBC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381" y="0"/>
            <a:ext cx="8009654" cy="583692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526280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Öğrenme Stratejileri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34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[14]</a:t>
            </a:r>
          </a:p>
        </p:txBody>
      </p:sp>
    </p:spTree>
    <p:extLst>
      <p:ext uri="{BB962C8B-B14F-4D97-AF65-F5344CB8AC3E}">
        <p14:creationId xmlns:p14="http://schemas.microsoft.com/office/powerpoint/2010/main" val="1324455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Makine Öğrenmesi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35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[10]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8EDAA5FB-D475-B182-9210-329FA576B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621" y="355600"/>
            <a:ext cx="7601379" cy="57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79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Makine Öğrenmesi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36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[11]</a:t>
            </a:r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07B30223-A98F-5598-96A5-D9E43122F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42158"/>
            <a:ext cx="6986016" cy="2715442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Sınıflandırma algoritmaları: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 err="1"/>
              <a:t>Navie</a:t>
            </a:r>
            <a:r>
              <a:rPr lang="tr-TR" dirty="0"/>
              <a:t> </a:t>
            </a:r>
            <a:r>
              <a:rPr lang="tr-TR" dirty="0" err="1"/>
              <a:t>bayes</a:t>
            </a:r>
            <a:r>
              <a:rPr lang="tr-TR" dirty="0"/>
              <a:t>,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/>
              <a:t>SVM,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/>
              <a:t>K-</a:t>
            </a:r>
            <a:r>
              <a:rPr lang="tr-TR" dirty="0" err="1"/>
              <a:t>Nearest</a:t>
            </a:r>
            <a:r>
              <a:rPr lang="tr-TR" dirty="0"/>
              <a:t> </a:t>
            </a:r>
            <a:r>
              <a:rPr lang="tr-TR" dirty="0" err="1"/>
              <a:t>Neighbor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pic>
        <p:nvPicPr>
          <p:cNvPr id="10" name="Picture 9" descr="Chart, scatter chart&#10;&#10;Description automatically generated with medium confidence">
            <a:extLst>
              <a:ext uri="{FF2B5EF4-FFF2-40B4-BE49-F238E27FC236}">
                <a16:creationId xmlns:a16="http://schemas.microsoft.com/office/drawing/2014/main" id="{CDBFCBDD-74D1-1C68-E6AA-CC28AC3A7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927" y="136525"/>
            <a:ext cx="6986015" cy="612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6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968B56E-5436-09B3-9B7D-DF6A47B5C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711200"/>
            <a:ext cx="8441224" cy="501166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Makine Öğrenmesi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37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[11]</a:t>
            </a:r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07B30223-A98F-5598-96A5-D9E43122F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42158"/>
            <a:ext cx="6986016" cy="2715442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Regresyon algoritmaları: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/>
              <a:t>Lineer,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 err="1"/>
              <a:t>Logistik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30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Makine Öğrenmesi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38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[12]</a:t>
            </a:r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07B30223-A98F-5598-96A5-D9E43122F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42158"/>
            <a:ext cx="6986016" cy="2715442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Kümeleme algoritmaları: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/>
              <a:t>K-</a:t>
            </a:r>
            <a:r>
              <a:rPr lang="tr-TR" dirty="0" err="1"/>
              <a:t>Means</a:t>
            </a:r>
            <a:r>
              <a:rPr lang="tr-TR" dirty="0"/>
              <a:t>,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 err="1"/>
              <a:t>Mean</a:t>
            </a:r>
            <a:r>
              <a:rPr lang="tr-TR" dirty="0"/>
              <a:t> </a:t>
            </a:r>
            <a:r>
              <a:rPr lang="tr-TR" dirty="0" err="1"/>
              <a:t>Shift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B15A437-6850-D6D7-8662-1589D028A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12" y="120015"/>
            <a:ext cx="6641391" cy="615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7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Yapay Zeka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39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440" y="5658466"/>
            <a:ext cx="9403080" cy="600662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Yapay zeka, makine öğrenmesi ve derin öğrenme arasındaki ilişki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[3]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08417-CBC0-953F-E9AD-1568DD8B21D8}"/>
              </a:ext>
            </a:extLst>
          </p:cNvPr>
          <p:cNvSpPr txBox="1"/>
          <p:nvPr/>
        </p:nvSpPr>
        <p:spPr>
          <a:xfrm>
            <a:off x="1161868" y="4475966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Şekil 3. Yapay zeka, makine öğrenmesi ve derin öğrenme</a:t>
            </a:r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673B4A-24BA-6EA2-B110-48B178FDC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3" y="1178106"/>
            <a:ext cx="7576029" cy="3184128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8B93977-636E-28AE-28CA-8294BCFC7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346" y="1152949"/>
            <a:ext cx="3555707" cy="26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6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1400" y="4786687"/>
            <a:ext cx="4953132" cy="82875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Tavsiye Edilen Kitaplar</a:t>
            </a:r>
          </a:p>
        </p:txBody>
      </p:sp>
      <p:pic>
        <p:nvPicPr>
          <p:cNvPr id="9" name="Picture 8" descr="Calendar&#10;&#10;Description automatically generated">
            <a:extLst>
              <a:ext uri="{FF2B5EF4-FFF2-40B4-BE49-F238E27FC236}">
                <a16:creationId xmlns:a16="http://schemas.microsoft.com/office/drawing/2014/main" id="{C448FF71-386B-A3FB-B263-DC17F7AD1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15" y="476573"/>
            <a:ext cx="2623566" cy="3774916"/>
          </a:xfrm>
          <a:prstGeom prst="rect">
            <a:avLst/>
          </a:prstGeom>
        </p:spPr>
      </p:pic>
      <p:pic>
        <p:nvPicPr>
          <p:cNvPr id="13" name="Picture 12" descr="A picture containing text, green, web, outdoor object&#10;&#10;Description automatically generated">
            <a:extLst>
              <a:ext uri="{FF2B5EF4-FFF2-40B4-BE49-F238E27FC236}">
                <a16:creationId xmlns:a16="http://schemas.microsoft.com/office/drawing/2014/main" id="{8E6B7085-3C86-D76C-A1DD-4A267127B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518" y="670549"/>
            <a:ext cx="2685705" cy="3580940"/>
          </a:xfrm>
          <a:prstGeom prst="rect">
            <a:avLst/>
          </a:prstGeom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3AAB1F76-2287-4CB7-9C72-94A0B2A30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640" y="476572"/>
            <a:ext cx="2566515" cy="3774917"/>
          </a:xfrm>
          <a:prstGeom prst="rect">
            <a:avLst/>
          </a:prstGeom>
        </p:spPr>
      </p:pic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CC5E9EB1-8AB1-849B-3E47-2B1514E85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662" y="986191"/>
            <a:ext cx="2685706" cy="3265297"/>
          </a:xfrm>
          <a:prstGeom prst="rect">
            <a:avLst/>
          </a:prstGeom>
        </p:spPr>
      </p:pic>
      <p:cxnSp>
        <p:nvCxnSpPr>
          <p:cNvPr id="22" name="Straight Connector 19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D5D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854DF3F-AA60-4655-B0CD-593197322A72}" type="datetime1">
              <a:rPr lang="tr-TR" smtClean="0"/>
              <a:pPr>
                <a:spcAft>
                  <a:spcPts val="600"/>
                </a:spcAft>
              </a:pPr>
              <a:t>5.10.2022</a:t>
            </a:fld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9A11690-4018-4631-8FAF-5D3B9C61C26D}" type="slidenum">
              <a:rPr lang="tr-TR" smtClean="0"/>
              <a:pPr>
                <a:spcAft>
                  <a:spcPts val="600"/>
                </a:spcAft>
              </a:pPr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907642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7315200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Yapay Zeka(DL) Araçların Gelişimi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40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982442"/>
            <a:ext cx="9324358" cy="5390418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/>
              <a:t>Mark 1 Perceptron – 1960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/>
              <a:t>Torch – 2002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/>
              <a:t>CUDA – 2007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/>
              <a:t>Theano – 2008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/>
              <a:t>Caffe – 2014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 err="1"/>
              <a:t>DistBelief</a:t>
            </a:r>
            <a:r>
              <a:rPr lang="en-US" dirty="0"/>
              <a:t> – 2011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/>
              <a:t>TensorFlow 0.1 – 2015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 err="1"/>
              <a:t>PyTorch</a:t>
            </a:r>
            <a:r>
              <a:rPr lang="en-US" dirty="0"/>
              <a:t> 0.1 – 201</a:t>
            </a:r>
            <a:r>
              <a:rPr lang="tr-TR" dirty="0"/>
              <a:t>7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/>
              <a:t>TensorFlow 1.0 – 2017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 err="1"/>
              <a:t>PyTorch</a:t>
            </a:r>
            <a:r>
              <a:rPr lang="en-US" dirty="0"/>
              <a:t> 1.0 – 2017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en-US" dirty="0"/>
              <a:t>TensorFlow 2.0 – 2019 </a:t>
            </a:r>
            <a:br>
              <a:rPr lang="en-US" dirty="0"/>
            </a:b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[1,8]</a:t>
            </a:r>
          </a:p>
        </p:txBody>
      </p:sp>
    </p:spTree>
    <p:extLst>
      <p:ext uri="{BB962C8B-B14F-4D97-AF65-F5344CB8AC3E}">
        <p14:creationId xmlns:p14="http://schemas.microsoft.com/office/powerpoint/2010/main" val="372706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ML ve DL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41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440" y="5658466"/>
            <a:ext cx="9403080" cy="600662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Derin öğrenme için ölçeklenebilir ML denebilmektedir.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[8]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8B93977-636E-28AE-28CA-8294BCFC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434" y="1372405"/>
            <a:ext cx="4049812" cy="2967947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4E948CF3-FEED-0C56-52DA-7C3AE3ADD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2" y="970069"/>
            <a:ext cx="7106643" cy="383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8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Gartner </a:t>
            </a:r>
            <a:r>
              <a:rPr lang="tr-TR" sz="4000" dirty="0" err="1">
                <a:solidFill>
                  <a:srgbClr val="5C9138"/>
                </a:solidFill>
              </a:rPr>
              <a:t>Hype</a:t>
            </a:r>
            <a:r>
              <a:rPr lang="tr-TR" sz="4000" dirty="0">
                <a:solidFill>
                  <a:srgbClr val="5C9138"/>
                </a:solidFill>
              </a:rPr>
              <a:t> </a:t>
            </a:r>
            <a:r>
              <a:rPr lang="tr-TR" sz="4000" dirty="0" err="1">
                <a:solidFill>
                  <a:srgbClr val="5C9138"/>
                </a:solidFill>
              </a:rPr>
              <a:t>Cycle</a:t>
            </a:r>
            <a:endParaRPr lang="tr-TR" sz="4000" dirty="0">
              <a:solidFill>
                <a:srgbClr val="5C9138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42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440" y="5658466"/>
            <a:ext cx="9403080" cy="600662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Herhangi bir alandaki teknolojinin gelişim döngüsü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[8]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0EE2888-40EF-6709-7516-7C29AD9EC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83" y="868527"/>
            <a:ext cx="9144000" cy="473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9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ML Yöntemi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43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99909"/>
            <a:ext cx="9403080" cy="600662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Merkezde algoritmalar vardır.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[13]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056EB0D-DBC0-6EEE-57F7-66FBD0270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035" y="355599"/>
            <a:ext cx="8477422" cy="407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8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1843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DL Yöntemi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44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698" y="5249008"/>
            <a:ext cx="9403080" cy="600662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Merkezde sinir ağları vardır.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[13]</a:t>
            </a:r>
          </a:p>
        </p:txBody>
      </p:sp>
      <p:pic>
        <p:nvPicPr>
          <p:cNvPr id="8" name="Picture 7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1B5A3C63-2EF2-03BA-281B-DCDFA80E0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491" y="355600"/>
            <a:ext cx="7933342" cy="40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3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833062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ML ve DL Arasındaki Farklar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45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[13]</a:t>
            </a:r>
          </a:p>
        </p:txBody>
      </p:sp>
      <p:pic>
        <p:nvPicPr>
          <p:cNvPr id="4" name="Picture 3" descr="Text, table&#10;&#10;Description automatically generated">
            <a:extLst>
              <a:ext uri="{FF2B5EF4-FFF2-40B4-BE49-F238E27FC236}">
                <a16:creationId xmlns:a16="http://schemas.microsoft.com/office/drawing/2014/main" id="{6D598683-0869-F656-4420-D92029260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696" y="645506"/>
            <a:ext cx="8276504" cy="57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553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412480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ML veya DL Ne Zaman Kullanılmalı?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46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[13]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254E40-F47E-17F6-043A-1D8166D4C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23" y="2367202"/>
            <a:ext cx="11309753" cy="212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02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12" y="72570"/>
            <a:ext cx="2614896" cy="585798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Referanslar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C43D696-5A94-49E5-8C92-8F1908C6C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12" y="886145"/>
            <a:ext cx="12222192" cy="5242427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[1] </a:t>
            </a:r>
            <a:r>
              <a:rPr lang="tr-TR" dirty="0" err="1"/>
              <a:t>Deep</a:t>
            </a:r>
            <a:r>
              <a:rPr lang="tr-TR" dirty="0"/>
              <a:t> Learning Basic, deeplearning.mit.edu, 2019.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[2] </a:t>
            </a:r>
            <a:r>
              <a:rPr lang="en-US" altLang="en-US" dirty="0"/>
              <a:t>Chollet, F. (2017). Deep learning with python. Manning Publications.</a:t>
            </a:r>
            <a:endParaRPr lang="tr-TR" altLang="en-US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dirty="0"/>
              <a:t>[3] 6.S191 </a:t>
            </a:r>
            <a:r>
              <a:rPr lang="tr-TR" altLang="en-US" dirty="0" err="1"/>
              <a:t>Introduction</a:t>
            </a:r>
            <a:r>
              <a:rPr lang="tr-TR" altLang="en-US" dirty="0"/>
              <a:t> </a:t>
            </a:r>
            <a:r>
              <a:rPr lang="tr-TR" altLang="en-US" dirty="0" err="1"/>
              <a:t>to</a:t>
            </a:r>
            <a:r>
              <a:rPr lang="tr-TR" altLang="en-US" dirty="0"/>
              <a:t> </a:t>
            </a:r>
            <a:r>
              <a:rPr lang="tr-TR" altLang="en-US" dirty="0" err="1"/>
              <a:t>Deep</a:t>
            </a:r>
            <a:r>
              <a:rPr lang="tr-TR" altLang="en-US" dirty="0"/>
              <a:t> Learning, introtodeeplearning.com, 2020.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dirty="0"/>
              <a:t>[4] Web sitesi: </a:t>
            </a:r>
            <a:r>
              <a:rPr lang="tr-TR" altLang="en-US" dirty="0">
                <a:hlinkClick r:id="rId2"/>
              </a:rPr>
              <a:t>https://asiwassaying.me/2020/04/03/you-are-here/</a:t>
            </a:r>
            <a:r>
              <a:rPr lang="tr-TR" altLang="en-US" dirty="0"/>
              <a:t>, Erişim Tarihi:29.09.2022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dirty="0"/>
              <a:t>[5] Web </a:t>
            </a:r>
            <a:r>
              <a:rPr lang="tr-TR" altLang="en-US" dirty="0" err="1"/>
              <a:t>sites</a:t>
            </a:r>
            <a:r>
              <a:rPr lang="tr-TR" altLang="en-US" dirty="0"/>
              <a:t>: </a:t>
            </a:r>
            <a:r>
              <a:rPr lang="en-US" dirty="0">
                <a:hlinkClick r:id="rId3"/>
              </a:rPr>
              <a:t>https://www.kisa.link/Qghm</a:t>
            </a:r>
            <a:r>
              <a:rPr lang="tr-TR" dirty="0"/>
              <a:t>, Erişim tarihi:29.09.2022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dirty="0"/>
              <a:t>[6] Web sitesi: </a:t>
            </a:r>
            <a:r>
              <a:rPr lang="en-US" dirty="0"/>
              <a:t>https://www.kisa.link/Qghp</a:t>
            </a:r>
            <a:r>
              <a:rPr lang="tr-TR" dirty="0"/>
              <a:t>, Erişim tarihi:29.09.2022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dirty="0"/>
              <a:t>[7] </a:t>
            </a:r>
            <a:r>
              <a:rPr lang="en-US" dirty="0"/>
              <a:t>Zhang, J. (2019). Basic neural units of the brain: neurons, synapses and action potential. </a:t>
            </a:r>
            <a:r>
              <a:rPr lang="en-US" i="1" dirty="0" err="1"/>
              <a:t>arXiv</a:t>
            </a:r>
            <a:r>
              <a:rPr lang="en-US" i="1" dirty="0"/>
              <a:t> preprint arXiv:1906.01703</a:t>
            </a:r>
            <a:r>
              <a:rPr lang="en-US" dirty="0"/>
              <a:t>.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dirty="0"/>
              <a:t>[8] </a:t>
            </a:r>
            <a:r>
              <a:rPr lang="tr-TR" dirty="0" err="1"/>
              <a:t>Deep</a:t>
            </a:r>
            <a:r>
              <a:rPr lang="tr-TR" dirty="0"/>
              <a:t> Learning: </a:t>
            </a:r>
            <a:r>
              <a:rPr lang="tr-TR" dirty="0" err="1"/>
              <a:t>State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Art, deeplearning.mit.edu, 2020.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dirty="0"/>
              <a:t>[9] Web sitesi: </a:t>
            </a:r>
            <a:r>
              <a:rPr lang="tr-TR" altLang="en-US" dirty="0">
                <a:hlinkClick r:id="rId4"/>
              </a:rPr>
              <a:t>https://www.youtube.com/watch?v=AG83rYwd-Jw</a:t>
            </a:r>
            <a:r>
              <a:rPr lang="tr-TR" altLang="en-US" dirty="0"/>
              <a:t>, Erişim Tarihi: 30.09.2022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dirty="0"/>
              <a:t>[10] Web sitesi: </a:t>
            </a:r>
            <a:r>
              <a:rPr lang="tr-TR" altLang="en-US" dirty="0">
                <a:hlinkClick r:id="rId5"/>
              </a:rPr>
              <a:t>https://www.geeksforgeeks.org/top-10-algorithms-every-machine-learning-engineer-should-know/</a:t>
            </a:r>
            <a:r>
              <a:rPr lang="tr-TR" altLang="en-US" dirty="0"/>
              <a:t>, Erişim Tarihi: 1.10.2022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en-US" altLang="en-US" dirty="0">
              <a:latin typeface="Arial" panose="020B0604020202020204" pitchFamily="34" charset="0"/>
            </a:endParaRPr>
          </a:p>
          <a:p>
            <a:pPr algn="l"/>
            <a:r>
              <a:rPr lang="tr-TR" dirty="0"/>
              <a:t>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47</a:t>
            </a:fld>
            <a:endParaRPr lang="tr-T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DBB3B6-C75D-4729-F71C-32F4D318E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38F9D"/>
                </a:solidFill>
                <a:effectLst/>
                <a:latin typeface="Circular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56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12" y="72570"/>
            <a:ext cx="2614896" cy="585798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Referanslar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C43D696-5A94-49E5-8C92-8F1908C6C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12" y="886145"/>
            <a:ext cx="12222192" cy="5242427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[11] Web sitesi: </a:t>
            </a:r>
            <a:r>
              <a:rPr lang="tr-TR" dirty="0">
                <a:hlinkClick r:id="rId2"/>
              </a:rPr>
              <a:t>https://ml.berkeley.edu/blog/posts/crash-course/part-1/</a:t>
            </a:r>
            <a:r>
              <a:rPr lang="tr-TR" dirty="0"/>
              <a:t> ,Erişim tarihi: 1.10.2022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dirty="0">
                <a:latin typeface="Arial" panose="020B0604020202020204" pitchFamily="34" charset="0"/>
              </a:rPr>
              <a:t>[12] </a:t>
            </a:r>
            <a:r>
              <a:rPr lang="en-US" dirty="0"/>
              <a:t>Grewal, R. K., &amp; Das, S. (2013). Microarray data analysis: Gaining biological insights. </a:t>
            </a:r>
            <a:r>
              <a:rPr lang="en-US" i="1" dirty="0"/>
              <a:t>Journal of Biomedical Science and Engineering</a:t>
            </a:r>
            <a:r>
              <a:rPr lang="en-US" dirty="0"/>
              <a:t>, </a:t>
            </a:r>
            <a:r>
              <a:rPr lang="en-US" i="1" dirty="0"/>
              <a:t>2013</a:t>
            </a:r>
            <a:r>
              <a:rPr lang="en-US" dirty="0"/>
              <a:t>.</a:t>
            </a: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[13] </a:t>
            </a:r>
            <a:r>
              <a:rPr lang="en-US" dirty="0"/>
              <a:t>TensorFlow in 1 Day: Make your own Neural Network</a:t>
            </a:r>
            <a:r>
              <a:rPr lang="tr-TR" dirty="0"/>
              <a:t>, </a:t>
            </a:r>
            <a:r>
              <a:rPr lang="en-US" dirty="0"/>
              <a:t>Krishna </a:t>
            </a:r>
            <a:r>
              <a:rPr lang="en-US" dirty="0" err="1"/>
              <a:t>Rungta</a:t>
            </a:r>
            <a:r>
              <a:rPr lang="tr-TR" dirty="0"/>
              <a:t>, 2018.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[14] Web sitesi: </a:t>
            </a:r>
            <a:r>
              <a:rPr lang="tr-TR" dirty="0">
                <a:hlinkClick r:id="rId3"/>
              </a:rPr>
              <a:t>https://www.slideshare.net/SebastianRaschka/nextgen-talk-022015/8-Learning_Labeled_data_Direct_feedback</a:t>
            </a:r>
            <a:r>
              <a:rPr lang="tr-TR" dirty="0"/>
              <a:t>, Erişim Tarihi: 3.10.2022</a:t>
            </a:r>
            <a:endParaRPr lang="en-US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en-US" altLang="en-US" dirty="0">
              <a:latin typeface="Arial" panose="020B0604020202020204" pitchFamily="34" charset="0"/>
            </a:endParaRPr>
          </a:p>
          <a:p>
            <a:pPr algn="l"/>
            <a:r>
              <a:rPr lang="tr-TR" dirty="0"/>
              <a:t>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48</a:t>
            </a:fld>
            <a:endParaRPr lang="tr-T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DBB3B6-C75D-4729-F71C-32F4D318E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38F9D"/>
                </a:solidFill>
                <a:effectLst/>
                <a:latin typeface="Circular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75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 descr="harita, metin içeren bir resim&#10;&#10;Açıklama otomatik olarak oluşturuldu">
            <a:extLst>
              <a:ext uri="{FF2B5EF4-FFF2-40B4-BE49-F238E27FC236}">
                <a16:creationId xmlns:a16="http://schemas.microsoft.com/office/drawing/2014/main" id="{5AF717A8-ABDD-4CB3-BC0D-B94D1A89F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2" y="4081473"/>
            <a:ext cx="5045414" cy="22114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5632" y="1935095"/>
            <a:ext cx="4440230" cy="1104878"/>
          </a:xfrm>
        </p:spPr>
        <p:txBody>
          <a:bodyPr>
            <a:noAutofit/>
          </a:bodyPr>
          <a:lstStyle/>
          <a:p>
            <a:pPr algn="l"/>
            <a:r>
              <a:rPr lang="tr-TR" sz="6600" dirty="0">
                <a:solidFill>
                  <a:srgbClr val="5C9138"/>
                </a:solidFill>
              </a:rPr>
              <a:t>Teşekkürler </a:t>
            </a:r>
          </a:p>
        </p:txBody>
      </p:sp>
      <p:sp>
        <p:nvSpPr>
          <p:cNvPr id="19" name="Başlık 1">
            <a:extLst>
              <a:ext uri="{FF2B5EF4-FFF2-40B4-BE49-F238E27FC236}">
                <a16:creationId xmlns:a16="http://schemas.microsoft.com/office/drawing/2014/main" id="{8040FE83-E2B0-4707-B8D5-70F96362641D}"/>
              </a:ext>
            </a:extLst>
          </p:cNvPr>
          <p:cNvSpPr txBox="1">
            <a:spLocks/>
          </p:cNvSpPr>
          <p:nvPr/>
        </p:nvSpPr>
        <p:spPr>
          <a:xfrm>
            <a:off x="385692" y="565112"/>
            <a:ext cx="3899297" cy="711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r-TR" sz="3200" dirty="0">
              <a:solidFill>
                <a:srgbClr val="FF0000"/>
              </a:solidFill>
            </a:endParaRPr>
          </a:p>
        </p:txBody>
      </p:sp>
      <p:pic>
        <p:nvPicPr>
          <p:cNvPr id="3" name="Resim 11" descr="kamyon, oyuncak içeren bir resim&#10;&#10;Açıklama otomatik olarak oluşturuldu">
            <a:extLst>
              <a:ext uri="{FF2B5EF4-FFF2-40B4-BE49-F238E27FC236}">
                <a16:creationId xmlns:a16="http://schemas.microsoft.com/office/drawing/2014/main" id="{833C32D3-08BF-436C-BF82-0DD9F6ED8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06" y="0"/>
            <a:ext cx="4183587" cy="418358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95757-F493-402A-BE9C-74CD02EBB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5F9B-E036-4567-8C81-6029024E5A84}" type="datetime1">
              <a:rPr lang="tr-TR" smtClean="0"/>
              <a:t>5.10.2022</a:t>
            </a:fld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80F27-EA9E-48C9-9FFF-EED175A64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49</a:t>
            </a:fld>
            <a:endParaRPr lang="tr-T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2DFBC8-7ADD-4CAB-8950-A5BDC0EA3F85}"/>
              </a:ext>
            </a:extLst>
          </p:cNvPr>
          <p:cNvGrpSpPr/>
          <p:nvPr/>
        </p:nvGrpSpPr>
        <p:grpSpPr>
          <a:xfrm>
            <a:off x="7215862" y="4643562"/>
            <a:ext cx="3462740" cy="1796995"/>
            <a:chOff x="572191" y="360631"/>
            <a:chExt cx="4329201" cy="227211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A25EA2E-CCAD-424A-8894-23BD71378B42}"/>
                </a:ext>
              </a:extLst>
            </p:cNvPr>
            <p:cNvSpPr/>
            <p:nvPr/>
          </p:nvSpPr>
          <p:spPr>
            <a:xfrm>
              <a:off x="1892185" y="561430"/>
              <a:ext cx="1689215" cy="7111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Sistem Modeli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3B04D8D-227A-44AB-93C4-F19D0820F2A4}"/>
                </a:ext>
              </a:extLst>
            </p:cNvPr>
            <p:cNvSpPr/>
            <p:nvPr/>
          </p:nvSpPr>
          <p:spPr>
            <a:xfrm>
              <a:off x="2295724" y="2161693"/>
              <a:ext cx="1057448" cy="471054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K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0D16331-676D-4389-9FE8-79D823BA5C89}"/>
                </a:ext>
              </a:extLst>
            </p:cNvPr>
            <p:cNvCxnSpPr/>
            <p:nvPr/>
          </p:nvCxnSpPr>
          <p:spPr>
            <a:xfrm>
              <a:off x="572191" y="713831"/>
              <a:ext cx="13199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61BCED2F-EFBF-463F-AAC0-B9250386ECB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892184" y="991179"/>
              <a:ext cx="403540" cy="1418193"/>
            </a:xfrm>
            <a:prstGeom prst="bentConnector3">
              <a:avLst>
                <a:gd name="adj1" fmla="val 18342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57517B79-BD0B-4655-9432-7A96377ACC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3173" y="935813"/>
              <a:ext cx="228227" cy="1469924"/>
            </a:xfrm>
            <a:prstGeom prst="bentConnector3">
              <a:avLst>
                <a:gd name="adj1" fmla="val -100163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328F551-2DC2-4BF0-9723-8FBCBF4FD8DC}"/>
                </a:ext>
              </a:extLst>
            </p:cNvPr>
            <p:cNvCxnSpPr/>
            <p:nvPr/>
          </p:nvCxnSpPr>
          <p:spPr>
            <a:xfrm>
              <a:off x="3581400" y="713831"/>
              <a:ext cx="13199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317136-FD85-484E-8BD6-825F733F5AA1}"/>
                    </a:ext>
                  </a:extLst>
                </p:cNvPr>
                <p:cNvSpPr txBox="1"/>
                <p:nvPr/>
              </p:nvSpPr>
              <p:spPr>
                <a:xfrm>
                  <a:off x="572191" y="360631"/>
                  <a:ext cx="2295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317136-FD85-484E-8BD6-825F733F5A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191" y="360631"/>
                  <a:ext cx="22955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0000" r="-30000" b="-25000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7C3916-246E-4AC8-B822-C7C9DEFA6CCE}"/>
                    </a:ext>
                  </a:extLst>
                </p:cNvPr>
                <p:cNvSpPr txBox="1"/>
                <p:nvPr/>
              </p:nvSpPr>
              <p:spPr>
                <a:xfrm>
                  <a:off x="1147747" y="1561775"/>
                  <a:ext cx="1917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7C3916-246E-4AC8-B822-C7C9DEFA6C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747" y="1561775"/>
                  <a:ext cx="19178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6000" r="-32000" b="-25000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14FC3D3-D472-4038-9325-E0F87EF342E4}"/>
                    </a:ext>
                  </a:extLst>
                </p:cNvPr>
                <p:cNvSpPr txBox="1"/>
                <p:nvPr/>
              </p:nvSpPr>
              <p:spPr>
                <a:xfrm>
                  <a:off x="3992012" y="1561774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14FC3D3-D472-4038-9325-E0F87EF34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2012" y="1561774"/>
                  <a:ext cx="18466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6000" r="-28000" b="-25000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4CEB6A6-87F9-475B-88EB-06198CBE686E}"/>
                    </a:ext>
                  </a:extLst>
                </p:cNvPr>
                <p:cNvSpPr txBox="1"/>
                <p:nvPr/>
              </p:nvSpPr>
              <p:spPr>
                <a:xfrm>
                  <a:off x="3947128" y="360631"/>
                  <a:ext cx="1690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4CEB6A6-87F9-475B-88EB-06198CBE6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7128" y="360631"/>
                  <a:ext cx="16908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6364" r="-36364" b="-25000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90399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12" y="72570"/>
            <a:ext cx="4468080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Değerlendirme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C43D696-5A94-49E5-8C92-8F1908C6C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12" y="1538974"/>
            <a:ext cx="6711408" cy="1815108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Yapay Sinir Ağları dersinin değerlendirmesi: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/>
              <a:t>Vize: 	%30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/>
              <a:t>Proje: 	%20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/>
              <a:t>Final:	%50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7196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12" y="72570"/>
            <a:ext cx="535809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Dersin Konu Başlıkları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C43D696-5A94-49E5-8C92-8F1908C6C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17754"/>
            <a:ext cx="11624784" cy="4704612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tr-TR" dirty="0"/>
              <a:t>Yapay Zeka ve Makine Öğrenmesine Genel Bakış</a:t>
            </a:r>
          </a:p>
          <a:p>
            <a:pPr marL="457200" indent="-457200" algn="l">
              <a:buFont typeface="+mj-lt"/>
              <a:buAutoNum type="arabicPeriod"/>
            </a:pPr>
            <a:r>
              <a:rPr lang="tr-TR" dirty="0"/>
              <a:t>Yapay Sinir Ağlarına Giriş, </a:t>
            </a:r>
          </a:p>
          <a:p>
            <a:pPr marL="457200" indent="-457200" algn="l">
              <a:buFont typeface="+mj-lt"/>
              <a:buAutoNum type="arabicPeriod"/>
            </a:pPr>
            <a:r>
              <a:rPr lang="tr-TR" dirty="0"/>
              <a:t>Yapay Sinir Ağlarının Yapısı ve Temel Elemanları,</a:t>
            </a:r>
          </a:p>
          <a:p>
            <a:pPr marL="457200" indent="-457200" algn="l">
              <a:buFont typeface="+mj-lt"/>
              <a:buAutoNum type="arabicPeriod"/>
            </a:pPr>
            <a:r>
              <a:rPr lang="tr-TR" dirty="0"/>
              <a:t>Perceptron - Tek katmanlı yapay sinir ağı modeli,</a:t>
            </a:r>
          </a:p>
          <a:p>
            <a:pPr marL="457200" indent="-457200" algn="l">
              <a:buFont typeface="+mj-lt"/>
              <a:buAutoNum type="arabicPeriod"/>
            </a:pPr>
            <a:r>
              <a:rPr lang="tr-TR" dirty="0"/>
              <a:t>ADALINE - Tek katmanlı yapay sinir ağı modeli,</a:t>
            </a:r>
          </a:p>
          <a:p>
            <a:pPr marL="457200" indent="-457200" algn="l">
              <a:buFont typeface="+mj-lt"/>
              <a:buAutoNum type="arabicPeriod"/>
            </a:pPr>
            <a:r>
              <a:rPr lang="tr-TR" dirty="0"/>
              <a:t>Çok katmanlı yapay sinir ağı modelleri,</a:t>
            </a:r>
          </a:p>
          <a:p>
            <a:pPr marL="457200" indent="-457200" algn="l">
              <a:buFont typeface="+mj-lt"/>
              <a:buAutoNum type="arabicPeriod"/>
            </a:pPr>
            <a:r>
              <a:rPr lang="tr-TR" dirty="0"/>
              <a:t>İleri ve geri yayılım algoritmaları,</a:t>
            </a:r>
          </a:p>
          <a:p>
            <a:pPr algn="l"/>
            <a:endParaRPr lang="tr-TR" dirty="0">
              <a:solidFill>
                <a:srgbClr val="FF0000"/>
              </a:solidFill>
            </a:endParaRPr>
          </a:p>
          <a:p>
            <a:pPr algn="l"/>
            <a:r>
              <a:rPr lang="tr-TR" dirty="0">
                <a:solidFill>
                  <a:srgbClr val="FF0000"/>
                </a:solidFill>
              </a:rPr>
              <a:t>Vize Sınavı</a:t>
            </a:r>
            <a:endParaRPr lang="tr-TR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7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12" y="72570"/>
            <a:ext cx="535809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Dersin Konu Başlıkları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C43D696-5A94-49E5-8C92-8F1908C6C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63195"/>
            <a:ext cx="11624784" cy="5013730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8"/>
            </a:pPr>
            <a:r>
              <a:rPr lang="tr-TR" dirty="0"/>
              <a:t>Çok katmanlı yapay sinir ağı modellerinin tasarım kriterlerinin incelenmesi,</a:t>
            </a:r>
          </a:p>
          <a:p>
            <a:pPr marL="457200" indent="-457200" algn="l">
              <a:buFont typeface="+mj-lt"/>
              <a:buAutoNum type="arabicPeriod" startAt="8"/>
            </a:pPr>
            <a:r>
              <a:rPr lang="tr-TR" dirty="0"/>
              <a:t>Yapay sinir ağları ile XOR probleminin çözümü,</a:t>
            </a:r>
          </a:p>
          <a:p>
            <a:pPr marL="457200" indent="-457200" algn="l">
              <a:buFont typeface="+mj-lt"/>
              <a:buAutoNum type="arabicPeriod" startAt="8"/>
            </a:pPr>
            <a:r>
              <a:rPr lang="tr-TR" dirty="0"/>
              <a:t>Yapay sinir ağları ile veri seti üzerinden tahmin örneği,</a:t>
            </a:r>
          </a:p>
          <a:p>
            <a:pPr marL="457200" indent="-457200" algn="l">
              <a:buFont typeface="+mj-lt"/>
              <a:buAutoNum type="arabicPeriod" startAt="8"/>
            </a:pPr>
            <a:r>
              <a:rPr lang="tr-TR" dirty="0"/>
              <a:t>Öğrenen Vektör Parçalama (LVQ) ağlarına Giriş,</a:t>
            </a:r>
          </a:p>
          <a:p>
            <a:pPr marL="457200" indent="-457200" algn="l">
              <a:buFont typeface="+mj-lt"/>
              <a:buAutoNum type="arabicPeriod" startAt="8"/>
            </a:pPr>
            <a:r>
              <a:rPr lang="tr-TR" dirty="0"/>
              <a:t>Öğrenen Vektör Parçalama (LVQ) ile veri seti üzerinden sınıflandırma örneği,</a:t>
            </a:r>
          </a:p>
          <a:p>
            <a:pPr marL="457200" indent="-457200" algn="l">
              <a:buFont typeface="+mj-lt"/>
              <a:buAutoNum type="arabicPeriod" startAt="8"/>
            </a:pPr>
            <a:r>
              <a:rPr lang="tr-TR" dirty="0"/>
              <a:t>Adaptif Rezonans Teori (ART) Ağlarına Giriş,</a:t>
            </a:r>
          </a:p>
          <a:p>
            <a:pPr marL="457200" indent="-457200" algn="l">
              <a:buFont typeface="+mj-lt"/>
              <a:buAutoNum type="arabicPeriod" startAt="8"/>
            </a:pPr>
            <a:r>
              <a:rPr lang="tr-TR" dirty="0"/>
              <a:t>Adaptif Rezonans Teori (ART) ile veri seti üzerinden sınıflandırma örneği </a:t>
            </a:r>
          </a:p>
          <a:p>
            <a:pPr algn="l"/>
            <a:endParaRPr lang="tr-TR" dirty="0">
              <a:solidFill>
                <a:srgbClr val="FF0000"/>
              </a:solidFill>
            </a:endParaRPr>
          </a:p>
          <a:p>
            <a:pPr algn="l"/>
            <a:r>
              <a:rPr lang="tr-TR" dirty="0">
                <a:solidFill>
                  <a:srgbClr val="FF0000"/>
                </a:solidFill>
              </a:rPr>
              <a:t>Final Sınavı</a:t>
            </a:r>
          </a:p>
          <a:p>
            <a:pPr algn="l"/>
            <a:r>
              <a:rPr lang="tr-TR" dirty="0">
                <a:solidFill>
                  <a:srgbClr val="FF0000"/>
                </a:solidFill>
              </a:rPr>
              <a:t>Proje Teslimi*</a:t>
            </a:r>
          </a:p>
          <a:p>
            <a:pPr algn="l"/>
            <a:r>
              <a:rPr lang="tr-TR" dirty="0">
                <a:solidFill>
                  <a:srgbClr val="FF0000"/>
                </a:solidFill>
              </a:rPr>
              <a:t> *Final sınav haftasına kadar süre verilecektir.</a:t>
            </a:r>
            <a:endParaRPr lang="tr-TR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6709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1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 descr="A screen shot of a game&#10;&#10;Description automatically generated with low confidence">
            <a:extLst>
              <a:ext uri="{FF2B5EF4-FFF2-40B4-BE49-F238E27FC236}">
                <a16:creationId xmlns:a16="http://schemas.microsoft.com/office/drawing/2014/main" id="{099ED33E-57E0-DBA8-2375-425FE56E0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52" y="824619"/>
            <a:ext cx="2596212" cy="2018553"/>
          </a:xfrm>
          <a:prstGeom prst="rect">
            <a:avLst/>
          </a:prstGeom>
        </p:spPr>
      </p:pic>
      <p:pic>
        <p:nvPicPr>
          <p:cNvPr id="57" name="Picture 56" descr="Application&#10;&#10;Description automatically generated">
            <a:extLst>
              <a:ext uri="{FF2B5EF4-FFF2-40B4-BE49-F238E27FC236}">
                <a16:creationId xmlns:a16="http://schemas.microsoft.com/office/drawing/2014/main" id="{287274B2-689D-7A15-5912-8618451A3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455" y="853878"/>
            <a:ext cx="2613376" cy="1960032"/>
          </a:xfrm>
          <a:prstGeom prst="rect">
            <a:avLst/>
          </a:prstGeom>
        </p:spPr>
      </p:pic>
      <p:pic>
        <p:nvPicPr>
          <p:cNvPr id="20" name="Picture 19" descr="Shape, arrow&#10;&#10;Description automatically generated">
            <a:extLst>
              <a:ext uri="{FF2B5EF4-FFF2-40B4-BE49-F238E27FC236}">
                <a16:creationId xmlns:a16="http://schemas.microsoft.com/office/drawing/2014/main" id="{FEF23C2C-F972-A2B6-C40E-A63F261D8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702" y="550660"/>
            <a:ext cx="2572901" cy="2566468"/>
          </a:xfrm>
          <a:prstGeom prst="rect">
            <a:avLst/>
          </a:prstGeom>
        </p:spPr>
      </p:pic>
      <p:pic>
        <p:nvPicPr>
          <p:cNvPr id="54" name="Picture 53" descr="Website&#10;&#10;Description automatically generated">
            <a:extLst>
              <a:ext uri="{FF2B5EF4-FFF2-40B4-BE49-F238E27FC236}">
                <a16:creationId xmlns:a16="http://schemas.microsoft.com/office/drawing/2014/main" id="{CACDAD04-4D38-1555-E55D-3BCA13B48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11" y="3429000"/>
            <a:ext cx="5418662" cy="2926078"/>
          </a:xfrm>
          <a:prstGeom prst="rect">
            <a:avLst/>
          </a:prstGeom>
        </p:spPr>
      </p:pic>
      <p:sp>
        <p:nvSpPr>
          <p:cNvPr id="67" name="Rectangle 63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344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1653" y="3799272"/>
            <a:ext cx="5193748" cy="637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Projenin İçeriği</a:t>
            </a:r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584E17C6-EF02-7399-3192-2057CE426047}"/>
              </a:ext>
            </a:extLst>
          </p:cNvPr>
          <p:cNvSpPr txBox="1">
            <a:spLocks/>
          </p:cNvSpPr>
          <p:nvPr/>
        </p:nvSpPr>
        <p:spPr>
          <a:xfrm>
            <a:off x="6479648" y="4510585"/>
            <a:ext cx="5366610" cy="1758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FFFFFF"/>
                </a:solidFill>
              </a:rPr>
              <a:t>Çok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katmanlı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Yapay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Sinir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Ağı</a:t>
            </a:r>
            <a:r>
              <a:rPr lang="en-US" sz="1800" dirty="0">
                <a:solidFill>
                  <a:srgbClr val="FFFFFF"/>
                </a:solidFill>
              </a:rPr>
              <a:t> (</a:t>
            </a:r>
            <a:r>
              <a:rPr lang="en-US" sz="1800" dirty="0" err="1">
                <a:solidFill>
                  <a:srgbClr val="FFFFFF"/>
                </a:solidFill>
              </a:rPr>
              <a:t>çok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katmanlı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algılayıcı</a:t>
            </a:r>
            <a:r>
              <a:rPr lang="en-US" sz="1800" dirty="0">
                <a:solidFill>
                  <a:srgbClr val="FFFFFF"/>
                </a:solidFill>
              </a:rPr>
              <a:t>, LVQ </a:t>
            </a:r>
            <a:r>
              <a:rPr lang="en-US" sz="1800" dirty="0" err="1">
                <a:solidFill>
                  <a:srgbClr val="FFFFFF"/>
                </a:solidFill>
              </a:rPr>
              <a:t>veya</a:t>
            </a:r>
            <a:r>
              <a:rPr lang="en-US" sz="1800" dirty="0">
                <a:solidFill>
                  <a:srgbClr val="FFFFFF"/>
                </a:solidFill>
              </a:rPr>
              <a:t> ART) </a:t>
            </a:r>
            <a:r>
              <a:rPr lang="en-US" sz="1800" dirty="0" err="1">
                <a:solidFill>
                  <a:srgbClr val="FFFFFF"/>
                </a:solidFill>
              </a:rPr>
              <a:t>modeli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tasarlanmasıyla</a:t>
            </a:r>
            <a:r>
              <a:rPr lang="en-US" sz="1800" dirty="0">
                <a:solidFill>
                  <a:srgbClr val="FFFFFF"/>
                </a:solidFill>
              </a:rPr>
              <a:t> , </a:t>
            </a:r>
            <a:r>
              <a:rPr lang="en-US" sz="1800" dirty="0" err="1">
                <a:solidFill>
                  <a:srgbClr val="FFFFFF"/>
                </a:solidFill>
              </a:rPr>
              <a:t>hazır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veri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seti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üzerinden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tahmin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veya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sınıflandırma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işleminin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gerçekleştirilmesi</a:t>
            </a:r>
            <a:r>
              <a:rPr lang="en-US" sz="1800" dirty="0">
                <a:solidFill>
                  <a:srgbClr val="FFFFFF"/>
                </a:solidFill>
              </a:rPr>
              <a:t>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12958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854DF3F-AA60-4655-B0CD-593197322A72}" type="datetime1">
              <a:rPr lang="en-US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10/5/2022</a:t>
            </a:fld>
            <a:endParaRPr lang="en-US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0788" y="6312958"/>
            <a:ext cx="6130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9A11690-4018-4631-8FAF-5D3B9C61C26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9" name="Alt Başlık 2">
            <a:extLst>
              <a:ext uri="{FF2B5EF4-FFF2-40B4-BE49-F238E27FC236}">
                <a16:creationId xmlns:a16="http://schemas.microsoft.com/office/drawing/2014/main" id="{102168AB-710C-1A7A-33C2-32512BF69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848" y="209529"/>
            <a:ext cx="3035607" cy="575776"/>
          </a:xfrm>
        </p:spPr>
        <p:txBody>
          <a:bodyPr>
            <a:noAutofit/>
          </a:bodyPr>
          <a:lstStyle/>
          <a:p>
            <a:pPr algn="l"/>
            <a:r>
              <a:rPr lang="en-US" b="1" dirty="0">
                <a:hlinkClick r:id="rId6"/>
              </a:rPr>
              <a:t>The CIFAR-10 dataset</a:t>
            </a:r>
            <a:endParaRPr lang="en-US" b="1" dirty="0"/>
          </a:p>
          <a:p>
            <a:pPr algn="l"/>
            <a:endParaRPr lang="tr-TR" dirty="0"/>
          </a:p>
        </p:txBody>
      </p:sp>
      <p:sp>
        <p:nvSpPr>
          <p:cNvPr id="60" name="Alt Başlık 2">
            <a:extLst>
              <a:ext uri="{FF2B5EF4-FFF2-40B4-BE49-F238E27FC236}">
                <a16:creationId xmlns:a16="http://schemas.microsoft.com/office/drawing/2014/main" id="{86D472DE-ABC3-1A95-913F-D70182F01326}"/>
              </a:ext>
            </a:extLst>
          </p:cNvPr>
          <p:cNvSpPr txBox="1">
            <a:spLocks/>
          </p:cNvSpPr>
          <p:nvPr/>
        </p:nvSpPr>
        <p:spPr>
          <a:xfrm>
            <a:off x="3566713" y="190372"/>
            <a:ext cx="2596212" cy="6292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b="1" dirty="0">
                <a:hlinkClick r:id="rId7"/>
              </a:rPr>
              <a:t>F</a:t>
            </a:r>
            <a:r>
              <a:rPr lang="en-US" b="1" dirty="0" err="1">
                <a:hlinkClick r:id="rId7"/>
              </a:rPr>
              <a:t>ashion</a:t>
            </a:r>
            <a:r>
              <a:rPr lang="en-US" b="1" dirty="0">
                <a:hlinkClick r:id="rId7"/>
              </a:rPr>
              <a:t>-MNIST</a:t>
            </a:r>
            <a:endParaRPr lang="en-US" b="1" dirty="0"/>
          </a:p>
          <a:p>
            <a:pPr algn="l"/>
            <a:endParaRPr lang="tr-TR" dirty="0"/>
          </a:p>
        </p:txBody>
      </p:sp>
      <p:sp>
        <p:nvSpPr>
          <p:cNvPr id="61" name="Alt Başlık 2">
            <a:extLst>
              <a:ext uri="{FF2B5EF4-FFF2-40B4-BE49-F238E27FC236}">
                <a16:creationId xmlns:a16="http://schemas.microsoft.com/office/drawing/2014/main" id="{5366AE0E-0C9A-AC35-F58A-E1C30E69E4E4}"/>
              </a:ext>
            </a:extLst>
          </p:cNvPr>
          <p:cNvSpPr txBox="1">
            <a:spLocks/>
          </p:cNvSpPr>
          <p:nvPr/>
        </p:nvSpPr>
        <p:spPr>
          <a:xfrm>
            <a:off x="8968296" y="183195"/>
            <a:ext cx="3237581" cy="588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hlinkClick r:id="rId8"/>
              </a:rPr>
              <a:t>MNIST</a:t>
            </a:r>
            <a:r>
              <a:rPr lang="tr-TR" sz="2000" b="1" dirty="0">
                <a:hlinkClick r:id="rId8"/>
              </a:rPr>
              <a:t> - </a:t>
            </a:r>
            <a:r>
              <a:rPr lang="en-US" sz="2000" b="1" dirty="0">
                <a:hlinkClick r:id="rId8"/>
              </a:rPr>
              <a:t>handwritten digits</a:t>
            </a:r>
            <a:endParaRPr lang="tr-TR" sz="2000" b="1" dirty="0"/>
          </a:p>
        </p:txBody>
      </p:sp>
      <p:sp>
        <p:nvSpPr>
          <p:cNvPr id="63" name="Alt Başlık 2">
            <a:extLst>
              <a:ext uri="{FF2B5EF4-FFF2-40B4-BE49-F238E27FC236}">
                <a16:creationId xmlns:a16="http://schemas.microsoft.com/office/drawing/2014/main" id="{D48B1857-A517-0962-5AE3-CEDE728FE74F}"/>
              </a:ext>
            </a:extLst>
          </p:cNvPr>
          <p:cNvSpPr txBox="1">
            <a:spLocks/>
          </p:cNvSpPr>
          <p:nvPr/>
        </p:nvSpPr>
        <p:spPr>
          <a:xfrm>
            <a:off x="748746" y="3034613"/>
            <a:ext cx="4116073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1"/>
                </a:solidFill>
                <a:hlinkClick r:id="rId9"/>
              </a:rPr>
              <a:t>UC Merced Land Use Dataset</a:t>
            </a:r>
            <a:endParaRPr lang="en-US" b="1" dirty="0">
              <a:solidFill>
                <a:schemeClr val="bg1"/>
              </a:solidFill>
            </a:endParaRPr>
          </a:p>
          <a:p>
            <a:pPr algn="l"/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76" name="Alt Başlık 2">
            <a:hlinkClick r:id="rId10"/>
            <a:extLst>
              <a:ext uri="{FF2B5EF4-FFF2-40B4-BE49-F238E27FC236}">
                <a16:creationId xmlns:a16="http://schemas.microsoft.com/office/drawing/2014/main" id="{AFB1492B-22C3-F141-9C56-4E77AB9B611D}"/>
              </a:ext>
            </a:extLst>
          </p:cNvPr>
          <p:cNvSpPr txBox="1">
            <a:spLocks/>
          </p:cNvSpPr>
          <p:nvPr/>
        </p:nvSpPr>
        <p:spPr>
          <a:xfrm>
            <a:off x="6358207" y="190372"/>
            <a:ext cx="2596212" cy="49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b="1" dirty="0" err="1">
                <a:solidFill>
                  <a:schemeClr val="bg1"/>
                </a:solidFill>
                <a:hlinkClick r:id="rId10"/>
              </a:rPr>
              <a:t>EuroSAT</a:t>
            </a:r>
            <a:r>
              <a:rPr lang="tr-TR" b="1" dirty="0">
                <a:solidFill>
                  <a:schemeClr val="bg1"/>
                </a:solidFill>
                <a:hlinkClick r:id="rId10"/>
              </a:rPr>
              <a:t> </a:t>
            </a:r>
            <a:r>
              <a:rPr lang="tr-TR" b="1" dirty="0" err="1">
                <a:solidFill>
                  <a:schemeClr val="bg1"/>
                </a:solidFill>
                <a:hlinkClick r:id="rId10"/>
              </a:rPr>
              <a:t>dataset</a:t>
            </a:r>
            <a:endParaRPr lang="en-US" b="1" dirty="0">
              <a:solidFill>
                <a:schemeClr val="bg1"/>
              </a:solidFill>
            </a:endParaRPr>
          </a:p>
          <a:p>
            <a:pPr algn="l"/>
            <a:endParaRPr lang="tr-TR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3699B89-3AC8-92D8-41C1-463B0F801868}"/>
              </a:ext>
            </a:extLst>
          </p:cNvPr>
          <p:cNvSpPr txBox="1"/>
          <p:nvPr/>
        </p:nvSpPr>
        <p:spPr>
          <a:xfrm>
            <a:off x="5762260" y="2971702"/>
            <a:ext cx="3192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sz="2400" b="1" dirty="0">
                <a:hlinkClick r:id="rId11"/>
              </a:rPr>
              <a:t>Tensorflow veri setleri</a:t>
            </a:r>
            <a:endParaRPr lang="tr-TR" sz="2400" b="1" dirty="0"/>
          </a:p>
        </p:txBody>
      </p:sp>
      <p:pic>
        <p:nvPicPr>
          <p:cNvPr id="80" name="Picture 79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33A7F39F-8E09-2978-393F-14E70AB311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635" y="782751"/>
            <a:ext cx="2471289" cy="205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321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12" y="72570"/>
            <a:ext cx="5833584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Projenin Değerlendirilmesi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5.10.2022</a:t>
            </a:fld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9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Alt Başlık 2">
                <a:extLst>
                  <a:ext uri="{FF2B5EF4-FFF2-40B4-BE49-F238E27FC236}">
                    <a16:creationId xmlns:a16="http://schemas.microsoft.com/office/drawing/2014/main" id="{584E17C6-EF02-7399-3192-2057CE4260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904" y="1148830"/>
                <a:ext cx="12633816" cy="52075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Yapay sinir ağları dersi kapsamında yapılacak projenin değerlendirmesi:</a:t>
                </a:r>
              </a:p>
              <a:p>
                <a:pPr marL="800100" lvl="1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Proje için seçilen veri setinin büyüklüğü,</a:t>
                </a:r>
              </a:p>
              <a:p>
                <a:pPr marL="800100" lvl="1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Çalışan kodun doğruluk oranı,</a:t>
                </a:r>
              </a:p>
              <a:p>
                <a:pPr marL="800100" lvl="1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Proje raporundan alınan not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Puanlama için kullanılacak matematiksel formül: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𝑃𝑢𝑎𝑛</m:t>
                    </m:r>
                    <m:r>
                      <a:rPr lang="tr-T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tr-T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0.5 − </m:t>
                                    </m:r>
                                    <m:f>
                                      <m:f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𝑉𝑒𝑟𝑖</m:t>
                                        </m:r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𝑆𝑒𝑡𝑖𝑛𝑖𝑛</m:t>
                                        </m:r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ü</m:t>
                                        </m:r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ü</m:t>
                                        </m:r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𝑘𝑙</m:t>
                                        </m:r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üğü</m:t>
                                        </m:r>
                                      </m:num>
                                      <m:den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5000</m:t>
                                        </m:r>
                                      </m:den>
                                    </m:f>
                                  </m:e>
                                </m:d>
                              </m:sup>
                            </m:sSup>
                          </m:den>
                        </m:f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𝑉𝐾</m:t>
                        </m:r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+ </m:t>
                        </m:r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𝐷𝑜</m:t>
                        </m:r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ğ</m:t>
                        </m:r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𝑟𝑢𝑙𝑢𝑘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𝐷𝐾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∗0.8+</m:t>
                    </m:r>
                    <m:d>
                      <m:dPr>
                        <m:ctrlP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𝑅𝑎𝑝𝑜𝑟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𝑃𝑢𝑎𝑛𝚤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∗0.2</m:t>
                    </m:r>
                  </m:oMath>
                </a14:m>
                <a:endParaRPr lang="tr-TR" b="0" dirty="0">
                  <a:ea typeface="Cambria Math" panose="02040503050406030204" pitchFamily="18" charset="0"/>
                </a:endParaRP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VK: veri setinin büyüklük katsayısı; 0.5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DK: doğruluk katsayısı; 0.5 olarak alınacaktır.</a:t>
                </a:r>
              </a:p>
            </p:txBody>
          </p:sp>
        </mc:Choice>
        <mc:Fallback xmlns="">
          <p:sp>
            <p:nvSpPr>
              <p:cNvPr id="8" name="Alt Başlık 2">
                <a:extLst>
                  <a:ext uri="{FF2B5EF4-FFF2-40B4-BE49-F238E27FC236}">
                    <a16:creationId xmlns:a16="http://schemas.microsoft.com/office/drawing/2014/main" id="{584E17C6-EF02-7399-3192-2057CE426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04" y="1148830"/>
                <a:ext cx="12633816" cy="5207520"/>
              </a:xfrm>
              <a:prstGeom prst="rect">
                <a:avLst/>
              </a:prstGeom>
              <a:blipFill>
                <a:blip r:embed="rId2"/>
                <a:stretch>
                  <a:fillRect l="-772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846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2766</TotalTime>
  <Words>1620</Words>
  <Application>Microsoft Office PowerPoint</Application>
  <PresentationFormat>Widescreen</PresentationFormat>
  <Paragraphs>357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Circular</vt:lpstr>
      <vt:lpstr>Office Teması</vt:lpstr>
      <vt:lpstr>MEM437 – Yapay Sinir Ağları  Dr. Ali Tahir Karaşahin</vt:lpstr>
      <vt:lpstr>Dersin Tanımı</vt:lpstr>
      <vt:lpstr>Dersin Amacı</vt:lpstr>
      <vt:lpstr>Tavsiye Edilen Kitaplar</vt:lpstr>
      <vt:lpstr>Değerlendirme</vt:lpstr>
      <vt:lpstr>Dersin Konu Başlıkları</vt:lpstr>
      <vt:lpstr>Dersin Konu Başlıkları</vt:lpstr>
      <vt:lpstr>Projenin İçeriği</vt:lpstr>
      <vt:lpstr>Projenin Değerlendirilmesi</vt:lpstr>
      <vt:lpstr>Yapay Zeka</vt:lpstr>
      <vt:lpstr>Yapay Zeka</vt:lpstr>
      <vt:lpstr>Yapay Zeka</vt:lpstr>
      <vt:lpstr>Yapay Zeka</vt:lpstr>
      <vt:lpstr>Yapay Zeka</vt:lpstr>
      <vt:lpstr>Yapay Zeka</vt:lpstr>
      <vt:lpstr>Yapay Zeka</vt:lpstr>
      <vt:lpstr>Yapay Zeka</vt:lpstr>
      <vt:lpstr>Yapay Zeka</vt:lpstr>
      <vt:lpstr>Yapay Zeka</vt:lpstr>
      <vt:lpstr>PowerPoint Presentation</vt:lpstr>
      <vt:lpstr>PowerPoint Presentation</vt:lpstr>
      <vt:lpstr>Yapay Zekanın Gelişimi</vt:lpstr>
      <vt:lpstr>Yapay Zekanın Gelişimi</vt:lpstr>
      <vt:lpstr>Yapay Zeka</vt:lpstr>
      <vt:lpstr>Otonom Araçlar</vt:lpstr>
      <vt:lpstr>Otonom Araçlar</vt:lpstr>
      <vt:lpstr>Otonom Araçlar</vt:lpstr>
      <vt:lpstr>Otonom Araçlar</vt:lpstr>
      <vt:lpstr>Otonom Araçlar</vt:lpstr>
      <vt:lpstr>Otonom Araçlar</vt:lpstr>
      <vt:lpstr>Baykar </vt:lpstr>
      <vt:lpstr>Baykar </vt:lpstr>
      <vt:lpstr>Makine Öğrenmesi</vt:lpstr>
      <vt:lpstr>Öğrenme Stratejileri</vt:lpstr>
      <vt:lpstr>Makine Öğrenmesi</vt:lpstr>
      <vt:lpstr>Makine Öğrenmesi</vt:lpstr>
      <vt:lpstr>Makine Öğrenmesi</vt:lpstr>
      <vt:lpstr>Makine Öğrenmesi</vt:lpstr>
      <vt:lpstr>Yapay Zeka</vt:lpstr>
      <vt:lpstr>Yapay Zeka(DL) Araçların Gelişimi</vt:lpstr>
      <vt:lpstr>ML ve DL</vt:lpstr>
      <vt:lpstr>Gartner Hype Cycle</vt:lpstr>
      <vt:lpstr>ML Yöntemi</vt:lpstr>
      <vt:lpstr>DL Yöntemi</vt:lpstr>
      <vt:lpstr>ML ve DL Arasındaki Farklar</vt:lpstr>
      <vt:lpstr>ML veya DL Ne Zaman Kullanılmalı?</vt:lpstr>
      <vt:lpstr>Referanslar</vt:lpstr>
      <vt:lpstr>Referanslar</vt:lpstr>
      <vt:lpstr>Teşekkürler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Taşıt-Römork Kombinasyonları için Tork Vektörleme Yönteminin  Modellenmesi ve Kontrolü</dc:title>
  <dc:creator>Ali Tahir KARAŞAHİN</dc:creator>
  <cp:lastModifiedBy>Ali Tahir KARAŞAHİN</cp:lastModifiedBy>
  <cp:revision>142</cp:revision>
  <dcterms:created xsi:type="dcterms:W3CDTF">2020-09-23T12:43:11Z</dcterms:created>
  <dcterms:modified xsi:type="dcterms:W3CDTF">2022-10-05T13:12:23Z</dcterms:modified>
</cp:coreProperties>
</file>